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313" r:id="rId3"/>
    <p:sldId id="270" r:id="rId4"/>
    <p:sldId id="264" r:id="rId5"/>
    <p:sldId id="288" r:id="rId6"/>
    <p:sldId id="269" r:id="rId7"/>
    <p:sldId id="289" r:id="rId8"/>
    <p:sldId id="290" r:id="rId9"/>
    <p:sldId id="292" r:id="rId10"/>
    <p:sldId id="291" r:id="rId11"/>
    <p:sldId id="273" r:id="rId12"/>
    <p:sldId id="274" r:id="rId13"/>
    <p:sldId id="275" r:id="rId14"/>
    <p:sldId id="265" r:id="rId15"/>
    <p:sldId id="267" r:id="rId16"/>
    <p:sldId id="300" r:id="rId17"/>
    <p:sldId id="298" r:id="rId18"/>
    <p:sldId id="276" r:id="rId19"/>
    <p:sldId id="303" r:id="rId20"/>
    <p:sldId id="301" r:id="rId21"/>
    <p:sldId id="302" r:id="rId22"/>
    <p:sldId id="311" r:id="rId23"/>
    <p:sldId id="312" r:id="rId24"/>
    <p:sldId id="296" r:id="rId25"/>
    <p:sldId id="304" r:id="rId26"/>
    <p:sldId id="295" r:id="rId27"/>
    <p:sldId id="277" r:id="rId28"/>
    <p:sldId id="278" r:id="rId29"/>
    <p:sldId id="306" r:id="rId30"/>
    <p:sldId id="279" r:id="rId31"/>
    <p:sldId id="280" r:id="rId32"/>
    <p:sldId id="271" r:id="rId33"/>
    <p:sldId id="314" r:id="rId34"/>
    <p:sldId id="310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278F2E-3011-9842-8398-6F3A4DEE42DD}">
          <p14:sldIdLst>
            <p14:sldId id="256"/>
            <p14:sldId id="313"/>
            <p14:sldId id="270"/>
            <p14:sldId id="264"/>
            <p14:sldId id="288"/>
            <p14:sldId id="269"/>
            <p14:sldId id="289"/>
            <p14:sldId id="290"/>
            <p14:sldId id="292"/>
            <p14:sldId id="291"/>
            <p14:sldId id="273"/>
            <p14:sldId id="274"/>
            <p14:sldId id="275"/>
            <p14:sldId id="265"/>
            <p14:sldId id="267"/>
            <p14:sldId id="300"/>
            <p14:sldId id="298"/>
            <p14:sldId id="276"/>
            <p14:sldId id="303"/>
            <p14:sldId id="301"/>
            <p14:sldId id="302"/>
            <p14:sldId id="311"/>
            <p14:sldId id="312"/>
            <p14:sldId id="296"/>
            <p14:sldId id="304"/>
            <p14:sldId id="295"/>
            <p14:sldId id="277"/>
            <p14:sldId id="278"/>
            <p14:sldId id="306"/>
            <p14:sldId id="279"/>
            <p14:sldId id="280"/>
            <p14:sldId id="271"/>
            <p14:sldId id="314"/>
            <p14:sldId id="310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FC93A-9F7E-F74D-B8AC-8BB89D272154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E916-A781-174B-97B5-7676C96EF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 =Dravidian, B = Bantu, AN = </a:t>
            </a:r>
            <a:r>
              <a:rPr lang="en-US" dirty="0" err="1" smtClean="0"/>
              <a:t>Austronesian</a:t>
            </a:r>
            <a:r>
              <a:rPr lang="en-US" dirty="0" smtClean="0"/>
              <a:t>, IE = Indo-European, TB = Tibeto-Burman</a:t>
            </a:r>
          </a:p>
          <a:p>
            <a:endParaRPr lang="en-US" dirty="0" smtClean="0"/>
          </a:p>
          <a:p>
            <a:r>
              <a:rPr lang="en-US" dirty="0" smtClean="0"/>
              <a:t>Proto-Indo-European *(</a:t>
            </a:r>
            <a:r>
              <a:rPr lang="en-US" dirty="0" err="1" smtClean="0"/>
              <a:t>o)nogh</a:t>
            </a:r>
            <a:r>
              <a:rPr lang="en-US" dirty="0" smtClean="0"/>
              <a:t> ‘nail, claw’  -&gt; </a:t>
            </a:r>
            <a:r>
              <a:rPr lang="en-US" dirty="0" err="1" smtClean="0"/>
              <a:t>Engish</a:t>
            </a:r>
            <a:r>
              <a:rPr lang="en-US" baseline="0" dirty="0" smtClean="0"/>
              <a:t> nail, Slavic </a:t>
            </a:r>
            <a:r>
              <a:rPr lang="en-US" baseline="0" dirty="0" err="1" smtClean="0"/>
              <a:t>noga</a:t>
            </a:r>
            <a:r>
              <a:rPr lang="en-US" baseline="0" dirty="0" smtClean="0"/>
              <a:t> ‘foot’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Natural direction of change is for a term referring to a visible part to come to refer to the visible whole, not vice versa.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E916-A781-174B-97B5-7676C96EFC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3247604-4F8C-134F-ACF1-22A0ED7EEF9F}" type="datetimeFigureOut">
              <a:rPr lang="en-US" smtClean="0"/>
              <a:pPr/>
              <a:t>11-10-22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142A7-AAAD-1240-8838-8583A2655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John Newman</a:t>
            </a:r>
          </a:p>
          <a:p>
            <a:r>
              <a:rPr lang="en-US" dirty="0" smtClean="0"/>
              <a:t>University of Alberta</a:t>
            </a:r>
          </a:p>
          <a:p>
            <a:endParaRPr lang="en-US" dirty="0"/>
          </a:p>
          <a:p>
            <a:r>
              <a:rPr lang="en-US" dirty="0" smtClean="0"/>
              <a:t>The Body in language: lexicon, metaphor, grammar and culture </a:t>
            </a:r>
            <a:r>
              <a:rPr lang="en-US" dirty="0" smtClean="0"/>
              <a:t>Conference </a:t>
            </a:r>
            <a:endParaRPr lang="en-US" dirty="0" smtClean="0"/>
          </a:p>
          <a:p>
            <a:r>
              <a:rPr lang="en-US" dirty="0" smtClean="0"/>
              <a:t>October 22, 2011</a:t>
            </a:r>
          </a:p>
          <a:p>
            <a:r>
              <a:rPr lang="en-US" dirty="0" smtClean="0"/>
              <a:t>University of Warsaw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Our Collocating Body Parts:</a:t>
            </a:r>
            <a:br>
              <a:rPr lang="en-US" sz="2400" dirty="0" smtClean="0"/>
            </a:br>
            <a:r>
              <a:rPr lang="en-US" sz="2400" dirty="0" smtClean="0"/>
              <a:t>Recurring Images of Self and Other in Body </a:t>
            </a:r>
            <a:r>
              <a:rPr lang="en-US" sz="2400" dirty="0"/>
              <a:t>P</a:t>
            </a:r>
            <a:r>
              <a:rPr lang="en-US" sz="2400" dirty="0" smtClean="0"/>
              <a:t>art </a:t>
            </a:r>
            <a:r>
              <a:rPr lang="en-US" sz="2400" dirty="0"/>
              <a:t>U</a:t>
            </a:r>
            <a:r>
              <a:rPr lang="en-US" sz="2400" dirty="0" smtClean="0"/>
              <a:t>sage 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8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59736"/>
          </a:xfrm>
        </p:spPr>
        <p:txBody>
          <a:bodyPr/>
          <a:lstStyle/>
          <a:p>
            <a:r>
              <a:rPr lang="en-US" dirty="0" smtClean="0"/>
              <a:t>Sketch Engine offers the option of a Word Sketch: “a </a:t>
            </a:r>
            <a:r>
              <a:rPr lang="en-US" dirty="0"/>
              <a:t>corpus-based summary of a word's grammatical and collocational </a:t>
            </a:r>
            <a:r>
              <a:rPr lang="en-US" dirty="0" err="1"/>
              <a:t>behaviour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This option takes us directly to familiar constructional types.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981" y="5762439"/>
            <a:ext cx="874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 Kilgarriff, </a:t>
            </a:r>
            <a:r>
              <a:rPr lang="en-US" dirty="0" err="1"/>
              <a:t>Pavel</a:t>
            </a:r>
            <a:r>
              <a:rPr lang="en-US" dirty="0"/>
              <a:t> </a:t>
            </a:r>
            <a:r>
              <a:rPr lang="en-US" dirty="0" err="1"/>
              <a:t>Rychly</a:t>
            </a:r>
            <a:r>
              <a:rPr lang="en-US" dirty="0"/>
              <a:t>, </a:t>
            </a:r>
            <a:r>
              <a:rPr lang="en-US" dirty="0" err="1"/>
              <a:t>Pavel</a:t>
            </a:r>
            <a:r>
              <a:rPr lang="en-US" dirty="0"/>
              <a:t> </a:t>
            </a:r>
            <a:r>
              <a:rPr lang="en-US" dirty="0" err="1"/>
              <a:t>Smrz</a:t>
            </a:r>
            <a:r>
              <a:rPr lang="en-US" dirty="0"/>
              <a:t>, David </a:t>
            </a:r>
            <a:r>
              <a:rPr lang="en-US" dirty="0" err="1"/>
              <a:t>Tugwell</a:t>
            </a:r>
            <a:r>
              <a:rPr lang="en-US" dirty="0"/>
              <a:t>. The Sketch Engine. </a:t>
            </a:r>
            <a:r>
              <a:rPr lang="en-US" i="1" dirty="0" smtClean="0"/>
              <a:t>Proc. </a:t>
            </a:r>
            <a:r>
              <a:rPr lang="en-US" i="1" dirty="0"/>
              <a:t>EURALEX 2004</a:t>
            </a:r>
            <a:r>
              <a:rPr lang="en-US" dirty="0"/>
              <a:t>, </a:t>
            </a:r>
            <a:r>
              <a:rPr lang="en-US" i="1" dirty="0"/>
              <a:t>Lorient, </a:t>
            </a:r>
            <a:r>
              <a:rPr lang="en-US" i="1" dirty="0" smtClean="0"/>
              <a:t>France</a:t>
            </a:r>
            <a:r>
              <a:rPr lang="en-US" dirty="0" smtClean="0"/>
              <a:t>, pp. </a:t>
            </a:r>
            <a:r>
              <a:rPr lang="en-US" dirty="0"/>
              <a:t>105-</a:t>
            </a:r>
            <a:r>
              <a:rPr lang="en-US" dirty="0" smtClean="0"/>
              <a:t>116. </a:t>
            </a:r>
            <a:r>
              <a:rPr lang="en-US" dirty="0" err="1" smtClean="0"/>
              <a:t>url</a:t>
            </a:r>
            <a:r>
              <a:rPr lang="en-US" dirty="0" smtClean="0"/>
              <a:t>: http</a:t>
            </a:r>
            <a:r>
              <a:rPr lang="en-US" dirty="0"/>
              <a:t>://</a:t>
            </a:r>
            <a:r>
              <a:rPr lang="en-US" dirty="0" err="1"/>
              <a:t>www.sketchengine.co.uk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</a:t>
            </a:r>
            <a:r>
              <a:rPr lang="en-US" sz="1600" dirty="0">
                <a:solidFill>
                  <a:srgbClr val="800000"/>
                </a:solidFill>
              </a:rPr>
              <a:t>Sketch</a:t>
            </a:r>
            <a:r>
              <a:rPr lang="en-US" sz="1600" dirty="0" smtClean="0">
                <a:solidFill>
                  <a:srgbClr val="800000"/>
                </a:solidFill>
              </a:rPr>
              <a:t> Engine    </a:t>
            </a:r>
            <a:r>
              <a:rPr lang="en-US" sz="1600" dirty="0" smtClean="0"/>
              <a:t>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97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Engine: Word </a:t>
            </a:r>
            <a:r>
              <a:rPr lang="en-US" dirty="0"/>
              <a:t>S</a:t>
            </a:r>
            <a:r>
              <a:rPr lang="en-US" dirty="0" smtClean="0"/>
              <a:t>ketch for HAND</a:t>
            </a:r>
            <a:endParaRPr lang="en-US" dirty="0"/>
          </a:p>
        </p:txBody>
      </p:sp>
      <p:pic>
        <p:nvPicPr>
          <p:cNvPr id="4" name="Content Placeholder 3" descr="SketchEngine_han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840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</a:t>
            </a:r>
            <a:r>
              <a:rPr lang="en-US" sz="1600" dirty="0" smtClean="0">
                <a:solidFill>
                  <a:srgbClr val="800000"/>
                </a:solidFill>
              </a:rPr>
              <a:t>Sketch Engine    </a:t>
            </a:r>
            <a:r>
              <a:rPr lang="en-US" sz="1600" dirty="0" smtClean="0"/>
              <a:t>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55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Sketch for HAND</a:t>
            </a:r>
            <a:endParaRPr lang="en-US" dirty="0"/>
          </a:p>
        </p:txBody>
      </p:sp>
      <p:pic>
        <p:nvPicPr>
          <p:cNvPr id="8" name="Picture 7" descr="SketchEngine_p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84" y="1339419"/>
            <a:ext cx="3806068" cy="5183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752" y="5270701"/>
            <a:ext cx="234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hands in her hair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0473" y="1694660"/>
            <a:ext cx="156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between her hands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96835" y="4993702"/>
            <a:ext cx="194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ut her hand to her head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70176" y="5496837"/>
            <a:ext cx="847208" cy="17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23452" y="2017826"/>
            <a:ext cx="3568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23452" y="5270701"/>
            <a:ext cx="3568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</a:t>
            </a:r>
            <a:r>
              <a:rPr lang="en-US" sz="1600" dirty="0" smtClean="0">
                <a:solidFill>
                  <a:srgbClr val="800000"/>
                </a:solidFill>
              </a:rPr>
              <a:t>Sketch Engine    </a:t>
            </a:r>
            <a:r>
              <a:rPr lang="en-US" sz="1600" dirty="0" smtClean="0"/>
              <a:t>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30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ead [between…hand(s)]</a:t>
            </a:r>
            <a:endParaRPr lang="en-US" dirty="0"/>
          </a:p>
        </p:txBody>
      </p:sp>
      <p:pic>
        <p:nvPicPr>
          <p:cNvPr id="4" name="Content Placeholder 3" descr="hands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t="-14082" r="-12237" b="-16810"/>
          <a:stretch/>
        </p:blipFill>
        <p:spPr>
          <a:xfrm>
            <a:off x="173964" y="1527048"/>
            <a:ext cx="10072535" cy="4654522"/>
          </a:xfrm>
        </p:spPr>
      </p:pic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</a:t>
            </a:r>
            <a:r>
              <a:rPr lang="en-US" sz="1600" dirty="0" smtClean="0">
                <a:solidFill>
                  <a:srgbClr val="800000"/>
                </a:solidFill>
              </a:rPr>
              <a:t>Sketch Engine    </a:t>
            </a:r>
            <a:r>
              <a:rPr lang="en-US" sz="1600" dirty="0" smtClean="0"/>
              <a:t>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50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76806" cy="38394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h</a:t>
            </a:r>
            <a:r>
              <a:rPr lang="en-US" i="1" dirty="0" smtClean="0"/>
              <a:t>and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adj</a:t>
            </a:r>
            <a:r>
              <a:rPr lang="en-US" dirty="0" smtClean="0"/>
              <a:t>: </a:t>
            </a:r>
            <a:r>
              <a:rPr lang="en-US" dirty="0" smtClean="0"/>
              <a:t>		other</a:t>
            </a:r>
            <a:r>
              <a:rPr lang="en-US" dirty="0" smtClean="0"/>
              <a:t>, right, left, free, upper…</a:t>
            </a:r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oun: </a:t>
            </a:r>
            <a:r>
              <a:rPr lang="en-US" dirty="0" smtClean="0"/>
              <a:t>		head</a:t>
            </a:r>
            <a:r>
              <a:rPr lang="en-US" dirty="0" smtClean="0"/>
              <a:t>, </a:t>
            </a:r>
            <a:r>
              <a:rPr lang="en-US" sz="2400" dirty="0"/>
              <a:t>_</a:t>
            </a:r>
            <a:r>
              <a:rPr lang="en-US" dirty="0" smtClean="0"/>
              <a:t>shoulder, arm, man, finger…</a:t>
            </a:r>
          </a:p>
          <a:p>
            <a:pPr marL="0" indent="0">
              <a:buNone/>
            </a:pPr>
            <a:r>
              <a:rPr lang="en-US" dirty="0"/>
              <a:t>v</a:t>
            </a:r>
            <a:r>
              <a:rPr lang="en-US" dirty="0" smtClean="0"/>
              <a:t>erb: </a:t>
            </a:r>
            <a:r>
              <a:rPr lang="en-US" dirty="0" smtClean="0"/>
              <a:t>		hold</a:t>
            </a:r>
            <a:r>
              <a:rPr lang="en-US" dirty="0" smtClean="0"/>
              <a:t>, put_, shake, raise_, reach 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981" y="5366547"/>
            <a:ext cx="8283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Davies </a:t>
            </a:r>
            <a:r>
              <a:rPr lang="en-US" dirty="0"/>
              <a:t>&amp; </a:t>
            </a:r>
            <a:r>
              <a:rPr lang="en-US" dirty="0" smtClean="0"/>
              <a:t>D. Gardner. 2010.  </a:t>
            </a:r>
            <a:r>
              <a:rPr lang="en-US" dirty="0"/>
              <a:t>Frequency Dictionary of Contemporary American </a:t>
            </a:r>
            <a:r>
              <a:rPr lang="en-US" dirty="0" smtClean="0"/>
              <a:t>English: Word Sketches, Collocates, and Thematic Lists. London and New York: </a:t>
            </a:r>
            <a:r>
              <a:rPr lang="en-US" dirty="0" err="1" smtClean="0"/>
              <a:t>Routledge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</a:t>
            </a:r>
            <a:r>
              <a:rPr lang="en-US" sz="1600" dirty="0" smtClean="0">
                <a:solidFill>
                  <a:srgbClr val="800000"/>
                </a:solidFill>
              </a:rPr>
              <a:t>Collocates</a:t>
            </a:r>
            <a:r>
              <a:rPr lang="en-US" sz="1600" dirty="0" smtClean="0"/>
              <a:t>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70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 </a:t>
            </a:r>
            <a:r>
              <a:rPr lang="en-US" dirty="0" err="1"/>
              <a:t>Duden</a:t>
            </a:r>
            <a:r>
              <a:rPr lang="en-US" dirty="0"/>
              <a:t> </a:t>
            </a:r>
            <a:r>
              <a:rPr lang="en-US" dirty="0" err="1" smtClean="0"/>
              <a:t>Stilwörterbuch</a:t>
            </a:r>
            <a:r>
              <a:rPr lang="en-US" dirty="0" smtClean="0"/>
              <a:t> online</a:t>
            </a:r>
            <a:endParaRPr lang="en-US" dirty="0"/>
          </a:p>
        </p:txBody>
      </p:sp>
      <p:pic>
        <p:nvPicPr>
          <p:cNvPr id="4" name="Picture 3" descr="H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591"/>
            <a:ext cx="8229600" cy="4695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05664"/>
            <a:ext cx="838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Duden</a:t>
            </a:r>
            <a:r>
              <a:rPr lang="en-US" dirty="0" smtClean="0"/>
              <a:t> </a:t>
            </a:r>
            <a:r>
              <a:rPr lang="en-US" dirty="0" err="1" smtClean="0"/>
              <a:t>Stilwörterbuch</a:t>
            </a:r>
            <a:r>
              <a:rPr lang="en-US" dirty="0" smtClean="0"/>
              <a:t>. http://</a:t>
            </a:r>
            <a:r>
              <a:rPr lang="en-US" dirty="0" err="1" smtClean="0"/>
              <a:t>www.duden.de</a:t>
            </a:r>
            <a:r>
              <a:rPr lang="en-US" dirty="0" smtClean="0"/>
              <a:t>/</a:t>
            </a:r>
            <a:r>
              <a:rPr lang="en-US" dirty="0" err="1" smtClean="0"/>
              <a:t>rechtschreibung</a:t>
            </a:r>
            <a:r>
              <a:rPr lang="en-US" dirty="0" smtClean="0"/>
              <a:t>/Hand#block_9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</a:t>
            </a:r>
            <a:r>
              <a:rPr lang="en-US" sz="1600" dirty="0">
                <a:solidFill>
                  <a:srgbClr val="800000"/>
                </a:solidFill>
              </a:rPr>
              <a:t>Collocates</a:t>
            </a:r>
            <a:r>
              <a:rPr lang="en-US" sz="1600" dirty="0" smtClean="0"/>
              <a:t>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09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Collocates: levels of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Collocates, disregarding construction type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HAND – HEAD could involve any of these examples: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slid a </a:t>
            </a:r>
            <a:r>
              <a:rPr lang="en-US" sz="2000" dirty="0" smtClean="0">
                <a:solidFill>
                  <a:srgbClr val="FF0000"/>
                </a:solidFill>
              </a:rPr>
              <a:t>hand</a:t>
            </a:r>
            <a:r>
              <a:rPr lang="en-US" sz="2000" dirty="0" smtClean="0"/>
              <a:t> beneath his </a:t>
            </a:r>
            <a:r>
              <a:rPr lang="en-US" sz="2000" dirty="0" smtClean="0">
                <a:solidFill>
                  <a:srgbClr val="FF0000"/>
                </a:solidFill>
              </a:rPr>
              <a:t>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She laid a </a:t>
            </a:r>
            <a:r>
              <a:rPr lang="en-US" sz="2000" dirty="0" smtClean="0">
                <a:solidFill>
                  <a:srgbClr val="FF0000"/>
                </a:solidFill>
              </a:rPr>
              <a:t>hand</a:t>
            </a:r>
            <a:r>
              <a:rPr lang="en-US" sz="2000" dirty="0" smtClean="0"/>
              <a:t> on her </a:t>
            </a:r>
            <a:r>
              <a:rPr lang="en-US" sz="2000" dirty="0" smtClean="0">
                <a:solidFill>
                  <a:srgbClr val="FF0000"/>
                </a:solidFill>
              </a:rPr>
              <a:t>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Right hand behind your </a:t>
            </a:r>
            <a:r>
              <a:rPr lang="en-US" sz="2100" dirty="0">
                <a:solidFill>
                  <a:srgbClr val="FF0000"/>
                </a:solidFill>
              </a:rPr>
              <a:t>head</a:t>
            </a:r>
            <a:r>
              <a:rPr lang="en-US" sz="2000" dirty="0" smtClean="0"/>
              <a:t>, left hand on </a:t>
            </a:r>
            <a:r>
              <a:rPr lang="en-US" sz="2100" dirty="0">
                <a:solidFill>
                  <a:srgbClr val="FF0000"/>
                </a:solidFill>
              </a:rPr>
              <a:t>hip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threw up my </a:t>
            </a:r>
            <a:r>
              <a:rPr lang="en-US" sz="2100" dirty="0">
                <a:solidFill>
                  <a:srgbClr val="FF0000"/>
                </a:solidFill>
              </a:rPr>
              <a:t>hands</a:t>
            </a:r>
            <a:r>
              <a:rPr lang="en-US" sz="2000" dirty="0" smtClean="0"/>
              <a:t> and inclined my </a:t>
            </a:r>
            <a:r>
              <a:rPr lang="en-US" sz="2100" dirty="0">
                <a:solidFill>
                  <a:srgbClr val="FF0000"/>
                </a:solidFill>
              </a:rPr>
              <a:t>head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She raised her </a:t>
            </a:r>
            <a:r>
              <a:rPr lang="en-US" sz="2100" dirty="0">
                <a:solidFill>
                  <a:srgbClr val="FF0000"/>
                </a:solidFill>
              </a:rPr>
              <a:t>head</a:t>
            </a:r>
            <a:r>
              <a:rPr lang="en-US" sz="2000" dirty="0" smtClean="0"/>
              <a:t> from her </a:t>
            </a:r>
            <a:r>
              <a:rPr lang="en-US" sz="2100" dirty="0">
                <a:solidFill>
                  <a:srgbClr val="FF0000"/>
                </a:solidFill>
              </a:rPr>
              <a:t>hands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Ricardo bends his </a:t>
            </a:r>
            <a:r>
              <a:rPr lang="en-US" sz="2100" dirty="0">
                <a:solidFill>
                  <a:srgbClr val="FF0000"/>
                </a:solidFill>
              </a:rPr>
              <a:t>head</a:t>
            </a:r>
            <a:r>
              <a:rPr lang="en-US" sz="2000" dirty="0" smtClean="0"/>
              <a:t> and puts a </a:t>
            </a:r>
            <a:r>
              <a:rPr lang="en-US" sz="2100" dirty="0">
                <a:solidFill>
                  <a:srgbClr val="FF0000"/>
                </a:solidFill>
              </a:rPr>
              <a:t>hand</a:t>
            </a:r>
            <a:r>
              <a:rPr lang="en-US" sz="2000" dirty="0" smtClean="0"/>
              <a:t> to a yawn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Carrying a severed </a:t>
            </a:r>
            <a:r>
              <a:rPr lang="en-US" sz="2100" dirty="0">
                <a:solidFill>
                  <a:srgbClr val="FF0000"/>
                </a:solidFill>
              </a:rPr>
              <a:t>head</a:t>
            </a:r>
            <a:r>
              <a:rPr lang="en-US" sz="2000" dirty="0" smtClean="0"/>
              <a:t> in one </a:t>
            </a:r>
            <a:r>
              <a:rPr lang="en-US" sz="2100" dirty="0">
                <a:solidFill>
                  <a:srgbClr val="FF0000"/>
                </a:solidFill>
              </a:rPr>
              <a:t>hand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Graham shook his </a:t>
            </a:r>
            <a:r>
              <a:rPr lang="en-US" sz="2100" dirty="0">
                <a:solidFill>
                  <a:srgbClr val="FF0000"/>
                </a:solidFill>
              </a:rPr>
              <a:t>head</a:t>
            </a:r>
            <a:r>
              <a:rPr lang="en-US" sz="2000" dirty="0" smtClean="0"/>
              <a:t> and waved one </a:t>
            </a:r>
            <a:r>
              <a:rPr lang="en-US" sz="2000" dirty="0" smtClean="0">
                <a:solidFill>
                  <a:srgbClr val="FF0000"/>
                </a:solidFill>
              </a:rPr>
              <a:t>hand</a:t>
            </a:r>
            <a:r>
              <a:rPr lang="en-US" sz="2000" dirty="0" smtClean="0"/>
              <a:t> at Slater’s jeans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</a:t>
            </a:r>
            <a:r>
              <a:rPr lang="en-US" sz="1600" dirty="0">
                <a:solidFill>
                  <a:srgbClr val="D16349"/>
                </a:solidFill>
              </a:rPr>
              <a:t>Collocates</a:t>
            </a:r>
            <a:r>
              <a:rPr lang="en-US" sz="1600" dirty="0" smtClean="0"/>
              <a:t>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Collocates: levels of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Collocates, by construction type (“</a:t>
            </a:r>
            <a:r>
              <a:rPr lang="en-US" dirty="0" err="1" smtClean="0"/>
              <a:t>collexemes</a:t>
            </a:r>
            <a:r>
              <a:rPr lang="en-US" dirty="0" smtClean="0"/>
              <a:t>”)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HAND – HEAD could involve any of these examples: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slid a </a:t>
            </a:r>
            <a:r>
              <a:rPr lang="en-US" sz="2000" dirty="0" smtClean="0">
                <a:solidFill>
                  <a:srgbClr val="FF0000"/>
                </a:solidFill>
              </a:rPr>
              <a:t>hand</a:t>
            </a:r>
            <a:r>
              <a:rPr lang="en-US" sz="2000" dirty="0" smtClean="0"/>
              <a:t> beneath his </a:t>
            </a:r>
            <a:r>
              <a:rPr lang="en-US" sz="2000" dirty="0" smtClean="0">
                <a:solidFill>
                  <a:srgbClr val="FF0000"/>
                </a:solidFill>
              </a:rPr>
              <a:t>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slid my </a:t>
            </a:r>
            <a:r>
              <a:rPr lang="en-US" sz="2000" dirty="0">
                <a:solidFill>
                  <a:srgbClr val="FF0000"/>
                </a:solidFill>
              </a:rPr>
              <a:t>hands</a:t>
            </a:r>
            <a:r>
              <a:rPr lang="en-US" sz="2000" dirty="0" smtClean="0"/>
              <a:t> beneath his </a:t>
            </a:r>
            <a:r>
              <a:rPr lang="en-US" sz="2000" dirty="0">
                <a:solidFill>
                  <a:srgbClr val="FF0000"/>
                </a:solidFill>
              </a:rPr>
              <a:t>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slid my right </a:t>
            </a:r>
            <a:r>
              <a:rPr lang="en-US" sz="2000" dirty="0">
                <a:solidFill>
                  <a:srgbClr val="FF0000"/>
                </a:solidFill>
              </a:rPr>
              <a:t>hand</a:t>
            </a:r>
            <a:r>
              <a:rPr lang="en-US" sz="2000" dirty="0" smtClean="0"/>
              <a:t> beneath her trembling </a:t>
            </a:r>
            <a:r>
              <a:rPr lang="en-US" sz="2000" dirty="0">
                <a:solidFill>
                  <a:srgbClr val="FF0000"/>
                </a:solidFill>
              </a:rPr>
              <a:t>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 slid my </a:t>
            </a:r>
            <a:r>
              <a:rPr lang="en-US" sz="2000" dirty="0">
                <a:solidFill>
                  <a:srgbClr val="FF0000"/>
                </a:solidFill>
              </a:rPr>
              <a:t>hand</a:t>
            </a:r>
            <a:r>
              <a:rPr lang="en-US" sz="2000" dirty="0" smtClean="0"/>
              <a:t> beneath my </a:t>
            </a:r>
            <a:r>
              <a:rPr lang="en-US" sz="2000" dirty="0">
                <a:solidFill>
                  <a:srgbClr val="FF0000"/>
                </a:solidFill>
              </a:rPr>
              <a:t>head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</a:t>
            </a:r>
            <a:r>
              <a:rPr lang="en-US" sz="1600" dirty="0" smtClean="0">
                <a:solidFill>
                  <a:srgbClr val="D16349"/>
                </a:solidFill>
              </a:rPr>
              <a:t>Collocates</a:t>
            </a:r>
            <a:r>
              <a:rPr lang="en-US" sz="1600" dirty="0" smtClean="0"/>
              <a:t>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constructions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0406564"/>
              </p:ext>
            </p:extLst>
          </p:nvPr>
        </p:nvGraphicFramePr>
        <p:xfrm>
          <a:off x="301622" y="1527175"/>
          <a:ext cx="8534528" cy="485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939"/>
                <a:gridCol w="2245651"/>
                <a:gridCol w="2969938"/>
              </a:tblGrid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SELF/OTHER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 through</a:t>
                      </a:r>
                      <a:r>
                        <a:rPr lang="en-US" baseline="0" dirty="0" smtClean="0"/>
                        <a:t> 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87/90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on hip(s)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84/86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over 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41/41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behind head(s)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29/31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on knees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26/26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 on arm(s)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201/201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 on knee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20/22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hand(s) in 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14/14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hand(s) from shoulder(s)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rgbClr val="D16349"/>
                </a:solidFill>
              </a:rPr>
              <a:t>Self </a:t>
            </a:r>
            <a:r>
              <a:rPr lang="en-US" sz="1600" dirty="0" err="1" smtClean="0">
                <a:solidFill>
                  <a:srgbClr val="D16349"/>
                </a:solidFill>
              </a:rPr>
              <a:t>vs</a:t>
            </a:r>
            <a:r>
              <a:rPr lang="en-US" sz="1600" dirty="0" smtClean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37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constructions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0406564"/>
              </p:ext>
            </p:extLst>
          </p:nvPr>
        </p:nvGraphicFramePr>
        <p:xfrm>
          <a:off x="301622" y="1527175"/>
          <a:ext cx="8534528" cy="485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939"/>
                <a:gridCol w="2245651"/>
                <a:gridCol w="2969938"/>
              </a:tblGrid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SELF/OTHER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 through</a:t>
                      </a:r>
                      <a:r>
                        <a:rPr lang="en-US" baseline="0" dirty="0" smtClean="0"/>
                        <a:t> hair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87/90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on hip(s)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84/86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over 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41/41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behind head(s)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29/31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on knees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26/26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 on arm(s)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201/201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 on knee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20/22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hand(s) in hair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14/14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hand(s) from shoulder(s)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>
                <a:solidFill>
                  <a:srgbClr val="D16349"/>
                </a:solidFill>
              </a:rPr>
              <a:t>Self </a:t>
            </a:r>
            <a:r>
              <a:rPr lang="en-US" sz="1600" dirty="0" err="1">
                <a:solidFill>
                  <a:srgbClr val="D16349"/>
                </a:solidFill>
              </a:rPr>
              <a:t>vs</a:t>
            </a:r>
            <a:r>
              <a:rPr lang="en-US" sz="1600" dirty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37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Methodologies</a:t>
            </a:r>
          </a:p>
          <a:p>
            <a:endParaRPr lang="en-US" dirty="0"/>
          </a:p>
          <a:p>
            <a:r>
              <a:rPr lang="en-US" dirty="0" smtClean="0"/>
              <a:t>Sketch Engine</a:t>
            </a:r>
          </a:p>
          <a:p>
            <a:endParaRPr lang="en-US" dirty="0"/>
          </a:p>
          <a:p>
            <a:r>
              <a:rPr lang="en-US" dirty="0" smtClean="0"/>
              <a:t>Collocates</a:t>
            </a:r>
          </a:p>
          <a:p>
            <a:endParaRPr lang="en-US" dirty="0"/>
          </a:p>
          <a:p>
            <a:r>
              <a:rPr lang="en-US" dirty="0" smtClean="0"/>
              <a:t>Self vs.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through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Leila ran a nervous </a:t>
            </a:r>
            <a:r>
              <a:rPr lang="en-US" b="1" dirty="0" smtClean="0"/>
              <a:t>hand through her hair </a:t>
            </a:r>
          </a:p>
          <a:p>
            <a:r>
              <a:rPr lang="en-US" dirty="0" smtClean="0"/>
              <a:t>Scott ran a </a:t>
            </a:r>
            <a:r>
              <a:rPr lang="en-US" b="1" dirty="0" smtClean="0"/>
              <a:t>hand through his hair</a:t>
            </a:r>
            <a:r>
              <a:rPr lang="en-US" dirty="0" smtClean="0"/>
              <a:t>, bewilderment on his face</a:t>
            </a:r>
          </a:p>
          <a:p>
            <a:r>
              <a:rPr lang="en-US" dirty="0" smtClean="0"/>
              <a:t>Doctor Robert Dexter ran</a:t>
            </a:r>
            <a:r>
              <a:rPr lang="en-US" b="1" dirty="0" smtClean="0"/>
              <a:t> a hand through his hair </a:t>
            </a:r>
            <a:r>
              <a:rPr lang="en-US" dirty="0" smtClean="0"/>
              <a:t>and nodded slowly, as if answering his own unasked question.</a:t>
            </a:r>
          </a:p>
          <a:p>
            <a:r>
              <a:rPr lang="en-US" dirty="0" smtClean="0"/>
              <a:t>He glowered at her, raking a lean, hard </a:t>
            </a:r>
            <a:r>
              <a:rPr lang="en-US" b="1" dirty="0" smtClean="0"/>
              <a:t>hand through his hair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>
                <a:solidFill>
                  <a:srgbClr val="D16349"/>
                </a:solidFill>
              </a:rPr>
              <a:t>Self</a:t>
            </a:r>
            <a:r>
              <a:rPr lang="en-US" sz="1600" dirty="0" smtClean="0"/>
              <a:t> </a:t>
            </a:r>
            <a:r>
              <a:rPr lang="en-US" sz="1600" dirty="0" err="1">
                <a:solidFill>
                  <a:srgbClr val="D16349"/>
                </a:solidFill>
              </a:rPr>
              <a:t>vs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D16349"/>
                </a:solidFill>
              </a:rPr>
              <a:t>Other</a:t>
            </a:r>
            <a:r>
              <a:rPr lang="en-US" sz="1600" dirty="0" smtClean="0"/>
              <a:t>     Conclusions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in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bodies touching from shoulder to knee, </a:t>
            </a:r>
            <a:r>
              <a:rPr lang="en-US" b="1" dirty="0" smtClean="0"/>
              <a:t>his hands in my hair </a:t>
            </a:r>
          </a:p>
          <a:p>
            <a:r>
              <a:rPr lang="en-US" dirty="0" smtClean="0"/>
              <a:t>Shannon fought against him as hard as she could, but his </a:t>
            </a:r>
            <a:r>
              <a:rPr lang="en-US" b="1" dirty="0" smtClean="0"/>
              <a:t>hands in her hair held her face captive</a:t>
            </a:r>
          </a:p>
          <a:p>
            <a:r>
              <a:rPr lang="en-US" dirty="0" smtClean="0"/>
              <a:t>Suddenly, she was clinging to him, her </a:t>
            </a:r>
            <a:r>
              <a:rPr lang="en-US" b="1" dirty="0" smtClean="0"/>
              <a:t>hands in his dark hair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>
                <a:solidFill>
                  <a:srgbClr val="D16349"/>
                </a:solidFill>
              </a:rPr>
              <a:t>Self </a:t>
            </a:r>
            <a:r>
              <a:rPr lang="en-US" sz="1600" dirty="0" err="1">
                <a:solidFill>
                  <a:srgbClr val="D16349"/>
                </a:solidFill>
              </a:rPr>
              <a:t>vs</a:t>
            </a:r>
            <a:r>
              <a:rPr lang="en-US" sz="1600" dirty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</a:t>
            </a:r>
            <a:r>
              <a:rPr lang="en-US" dirty="0" err="1" smtClean="0"/>
              <a:t>durchs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 (sample)</a:t>
            </a:r>
            <a:endParaRPr lang="en-US" dirty="0"/>
          </a:p>
        </p:txBody>
      </p:sp>
      <p:pic>
        <p:nvPicPr>
          <p:cNvPr id="4" name="Content Placeholder 3" descr="durchs Haar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22521" b="-2252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rgbClr val="D16349"/>
                </a:solidFill>
              </a:rPr>
              <a:t>Self </a:t>
            </a:r>
            <a:r>
              <a:rPr lang="en-US" sz="1600" dirty="0" err="1" smtClean="0">
                <a:solidFill>
                  <a:srgbClr val="D16349"/>
                </a:solidFill>
              </a:rPr>
              <a:t>vs</a:t>
            </a:r>
            <a:r>
              <a:rPr lang="en-US" sz="1600" dirty="0" smtClean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Hände</a:t>
            </a:r>
            <a:r>
              <a:rPr lang="en-US" dirty="0" smtClean="0"/>
              <a:t> </a:t>
            </a:r>
            <a:r>
              <a:rPr lang="en-US" dirty="0" smtClean="0"/>
              <a:t>~ </a:t>
            </a:r>
            <a:r>
              <a:rPr lang="en-US" dirty="0" err="1" smtClean="0"/>
              <a:t>Haar</a:t>
            </a:r>
            <a:r>
              <a:rPr lang="en-US" dirty="0" smtClean="0"/>
              <a:t> (all occurrences)</a:t>
            </a:r>
            <a:endParaRPr lang="en-US" dirty="0"/>
          </a:p>
        </p:txBody>
      </p:sp>
      <p:pic>
        <p:nvPicPr>
          <p:cNvPr id="4" name="Content Placeholder 3" descr="Haende durch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75583" b="-7558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rgbClr val="D16349"/>
                </a:solidFill>
              </a:rPr>
              <a:t>Self </a:t>
            </a:r>
            <a:r>
              <a:rPr lang="en-US" sz="1600" dirty="0" err="1" smtClean="0">
                <a:solidFill>
                  <a:srgbClr val="D16349"/>
                </a:solidFill>
              </a:rPr>
              <a:t>vs</a:t>
            </a:r>
            <a:r>
              <a:rPr lang="en-US" sz="1600" dirty="0" smtClean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Images for “hands in hair”</a:t>
            </a:r>
            <a:endParaRPr lang="en-US" dirty="0"/>
          </a:p>
        </p:txBody>
      </p:sp>
      <p:pic>
        <p:nvPicPr>
          <p:cNvPr id="4" name="Picture 3" descr="hands_in_hai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2" y="1425807"/>
            <a:ext cx="7782528" cy="4902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rgbClr val="D16349"/>
                </a:solidFill>
              </a:rPr>
              <a:t>Self </a:t>
            </a:r>
            <a:r>
              <a:rPr lang="en-US" sz="1600" dirty="0" err="1" smtClean="0">
                <a:solidFill>
                  <a:srgbClr val="D16349"/>
                </a:solidFill>
              </a:rPr>
              <a:t>vs</a:t>
            </a:r>
            <a:r>
              <a:rPr lang="en-US" sz="1600" dirty="0" smtClean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20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constructions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0406564"/>
              </p:ext>
            </p:extLst>
          </p:nvPr>
        </p:nvGraphicFramePr>
        <p:xfrm>
          <a:off x="301622" y="1527175"/>
          <a:ext cx="8534528" cy="485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939"/>
                <a:gridCol w="2245651"/>
                <a:gridCol w="2969938"/>
              </a:tblGrid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SELF/OTHER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 through</a:t>
                      </a:r>
                      <a:r>
                        <a:rPr lang="en-US" baseline="0" dirty="0" smtClean="0"/>
                        <a:t> 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87/90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on hip(s)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84/86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over 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41/41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behind head(s)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29/31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hands on knees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26/26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 on arm(s)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201/201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 on knee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hand(s) in 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14/14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hand(s) from shoulder(s)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chemeClr val="accent1"/>
                </a:solidFill>
              </a:rPr>
              <a:t>Self </a:t>
            </a:r>
            <a:r>
              <a:rPr lang="en-US" sz="1600" dirty="0" err="1" smtClean="0">
                <a:solidFill>
                  <a:schemeClr val="accent1"/>
                </a:solidFill>
              </a:rPr>
              <a:t>vs</a:t>
            </a:r>
            <a:r>
              <a:rPr lang="en-US" sz="1600" dirty="0" smtClean="0">
                <a:solidFill>
                  <a:schemeClr val="accent1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37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“hand on knee” vs. “hands on knees”</a:t>
            </a:r>
            <a:endParaRPr lang="en-US" dirty="0"/>
          </a:p>
        </p:txBody>
      </p:sp>
      <p:pic>
        <p:nvPicPr>
          <p:cNvPr id="6" name="Picture 5" descr="23313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52" y="1421315"/>
            <a:ext cx="3162300" cy="3175000"/>
          </a:xfrm>
          <a:prstGeom prst="rect">
            <a:avLst/>
          </a:prstGeom>
        </p:spPr>
      </p:pic>
      <p:pic>
        <p:nvPicPr>
          <p:cNvPr id="7" name="Picture 6" descr="Justin_Selena_hand_on_knee_3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3" y="1421315"/>
            <a:ext cx="2670047" cy="3379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553" y="4801121"/>
            <a:ext cx="277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http://www.2dayfm.com.au/entertainment/</a:t>
            </a:r>
            <a:r>
              <a:rPr lang="en-US" sz="1200" dirty="0" err="1"/>
              <a:t>the_dirt</a:t>
            </a:r>
            <a:r>
              <a:rPr lang="en-US" sz="1200" dirty="0"/>
              <a:t>/blog/video-</a:t>
            </a:r>
            <a:r>
              <a:rPr lang="en-US" sz="1200" dirty="0" err="1"/>
              <a:t>bieber</a:t>
            </a:r>
            <a:r>
              <a:rPr lang="en-US" sz="1200" dirty="0"/>
              <a:t>-gets-birthday-kisses-from-</a:t>
            </a:r>
            <a:r>
              <a:rPr lang="en-US" sz="1200" dirty="0" err="1"/>
              <a:t>selena</a:t>
            </a:r>
            <a:r>
              <a:rPr lang="en-US" sz="1200" dirty="0"/>
              <a:t>/20110301-bjwl.html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5052" y="459631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http://</a:t>
            </a:r>
            <a:r>
              <a:rPr lang="en-US" sz="1200" dirty="0" err="1">
                <a:solidFill>
                  <a:prstClr val="black"/>
                </a:solidFill>
              </a:rPr>
              <a:t>www.experienceproject.com</a:t>
            </a:r>
            <a:r>
              <a:rPr lang="en-US" sz="1200" dirty="0">
                <a:solidFill>
                  <a:prstClr val="black"/>
                </a:solidFill>
              </a:rPr>
              <a:t>/stories/Love-Old-People/132483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rgbClr val="D16349"/>
                </a:solidFill>
              </a:rPr>
              <a:t>Self </a:t>
            </a:r>
            <a:r>
              <a:rPr lang="en-US" sz="1600" dirty="0" err="1" smtClean="0">
                <a:solidFill>
                  <a:srgbClr val="D16349"/>
                </a:solidFill>
              </a:rPr>
              <a:t>vs</a:t>
            </a:r>
            <a:r>
              <a:rPr lang="en-US" sz="1600" dirty="0" smtClean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29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constructions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4494442"/>
              </p:ext>
            </p:extLst>
          </p:nvPr>
        </p:nvGraphicFramePr>
        <p:xfrm>
          <a:off x="301622" y="1527175"/>
          <a:ext cx="8534528" cy="44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939"/>
                <a:gridCol w="2245651"/>
                <a:gridCol w="2969938"/>
              </a:tblGrid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SELF/OTHER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finger(s) in ear(s)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25/25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PUT finger(s) to lip(s)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40/44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fingers into 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11/11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fingers in 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15/15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fingers through 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47/72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fingers</a:t>
                      </a:r>
                      <a:r>
                        <a:rPr lang="en-US" baseline="0" dirty="0" smtClean="0"/>
                        <a:t> through 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25/72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rgbClr val="D16349"/>
                </a:solidFill>
              </a:rPr>
              <a:t>Self </a:t>
            </a:r>
            <a:r>
              <a:rPr lang="en-US" sz="1600" dirty="0" err="1" smtClean="0">
                <a:solidFill>
                  <a:srgbClr val="D16349"/>
                </a:solidFill>
              </a:rPr>
              <a:t>vs</a:t>
            </a:r>
            <a:r>
              <a:rPr lang="en-US" sz="1600" dirty="0" smtClean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17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constructions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6796368"/>
              </p:ext>
            </p:extLst>
          </p:nvPr>
        </p:nvGraphicFramePr>
        <p:xfrm>
          <a:off x="301622" y="1527175"/>
          <a:ext cx="8534528" cy="44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939"/>
                <a:gridCol w="2245651"/>
                <a:gridCol w="2969938"/>
              </a:tblGrid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SELF/OTHER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arms</a:t>
                      </a:r>
                      <a:r>
                        <a:rPr lang="en-US" baseline="0" dirty="0" smtClean="0"/>
                        <a:t> across chest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30/30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arms above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33/33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male arm(s) around</a:t>
                      </a:r>
                      <a:r>
                        <a:rPr lang="en-US" baseline="0" dirty="0" smtClean="0"/>
                        <a:t> female waist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37/38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arm(s)</a:t>
                      </a:r>
                      <a:r>
                        <a:rPr lang="en-US" baseline="0" dirty="0" smtClean="0"/>
                        <a:t> around male waist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2/38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arms around male neck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38/39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arms around female neck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1/39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>
                <a:solidFill>
                  <a:srgbClr val="D16349"/>
                </a:solidFill>
              </a:rPr>
              <a:t>Self</a:t>
            </a:r>
            <a:r>
              <a:rPr lang="en-US" sz="1600" dirty="0" smtClean="0"/>
              <a:t> </a:t>
            </a:r>
            <a:r>
              <a:rPr lang="en-US" sz="1600" dirty="0" err="1">
                <a:solidFill>
                  <a:srgbClr val="D16349"/>
                </a:solidFill>
              </a:rPr>
              <a:t>vs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D16349"/>
                </a:solidFill>
              </a:rPr>
              <a:t>Other</a:t>
            </a:r>
            <a:r>
              <a:rPr lang="en-US" sz="1600" dirty="0" smtClean="0"/>
              <a:t>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10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constructions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6796368"/>
              </p:ext>
            </p:extLst>
          </p:nvPr>
        </p:nvGraphicFramePr>
        <p:xfrm>
          <a:off x="301622" y="1527175"/>
          <a:ext cx="8534528" cy="44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939"/>
                <a:gridCol w="2245651"/>
                <a:gridCol w="2969938"/>
              </a:tblGrid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SELF/OTHER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arms</a:t>
                      </a:r>
                      <a:r>
                        <a:rPr lang="en-US" baseline="0" dirty="0" smtClean="0"/>
                        <a:t> across chest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30/30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arms above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33/33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male arm(s) around</a:t>
                      </a:r>
                      <a:r>
                        <a:rPr lang="en-US" baseline="0" dirty="0" smtClean="0"/>
                        <a:t> female waist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37/38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arm(s)</a:t>
                      </a:r>
                      <a:r>
                        <a:rPr lang="en-US" baseline="0" dirty="0" smtClean="0"/>
                        <a:t> around male waist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2/38</a:t>
                      </a:r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arms around male neck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38/39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1528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arms around female neck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1/39</a:t>
                      </a:r>
                      <a:endParaRPr lang="en-US" dirty="0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>
                <a:solidFill>
                  <a:srgbClr val="D16349"/>
                </a:solidFill>
              </a:rPr>
              <a:t>Self</a:t>
            </a:r>
            <a:r>
              <a:rPr lang="en-US" sz="1600" dirty="0" smtClean="0"/>
              <a:t> </a:t>
            </a:r>
            <a:r>
              <a:rPr lang="en-US" sz="1600" dirty="0" err="1">
                <a:solidFill>
                  <a:srgbClr val="D16349"/>
                </a:solidFill>
              </a:rPr>
              <a:t>vs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D16349"/>
                </a:solidFill>
              </a:rPr>
              <a:t>Other</a:t>
            </a:r>
            <a:r>
              <a:rPr lang="en-US" sz="1600" dirty="0" smtClean="0"/>
              <a:t>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10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Part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Intrafield</a:t>
            </a:r>
            <a:r>
              <a:rPr lang="en-US" dirty="0" smtClean="0"/>
              <a:t> shifts/</a:t>
            </a:r>
            <a:r>
              <a:rPr lang="en-US" dirty="0" err="1" smtClean="0"/>
              <a:t>synonomy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‘hand’ ~ ‘arm’; ‘finger’ ~ ‘toe’</a:t>
            </a:r>
          </a:p>
          <a:p>
            <a:endParaRPr lang="en-US" dirty="0" smtClean="0"/>
          </a:p>
          <a:p>
            <a:r>
              <a:rPr lang="en-US" dirty="0" err="1" smtClean="0"/>
              <a:t>Interfield</a:t>
            </a:r>
            <a:r>
              <a:rPr lang="en-US" dirty="0" smtClean="0"/>
              <a:t> shifts/metaphor/</a:t>
            </a:r>
            <a:r>
              <a:rPr lang="en-US" dirty="0" err="1" smtClean="0"/>
              <a:t>grammaticalizations</a:t>
            </a:r>
            <a:endParaRPr lang="en-US" dirty="0" smtClean="0"/>
          </a:p>
          <a:p>
            <a:pPr lvl="1"/>
            <a:r>
              <a:rPr lang="en-US" dirty="0" smtClean="0"/>
              <a:t>Body parts &lt;-&gt; spatial relations</a:t>
            </a:r>
          </a:p>
          <a:p>
            <a:pPr lvl="1"/>
            <a:r>
              <a:rPr lang="en-US" dirty="0" smtClean="0"/>
              <a:t>Body parts &lt;-&gt; numerals</a:t>
            </a:r>
          </a:p>
          <a:p>
            <a:pPr lvl="1"/>
            <a:r>
              <a:rPr lang="en-US" dirty="0" smtClean="0"/>
              <a:t>Body parts &lt;-&gt; emotional/mental states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1251" y="5458187"/>
            <a:ext cx="8346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Koptjevskaja</a:t>
            </a:r>
            <a:r>
              <a:rPr lang="en-US" dirty="0" smtClean="0"/>
              <a:t>-Tamm, M. 2008. Approaching lexical typology. In M. </a:t>
            </a:r>
            <a:r>
              <a:rPr lang="en-US" dirty="0" err="1" smtClean="0"/>
              <a:t>Vanhove</a:t>
            </a:r>
            <a:r>
              <a:rPr lang="en-US" dirty="0" smtClean="0"/>
              <a:t> (ed.), </a:t>
            </a:r>
            <a:r>
              <a:rPr lang="en-US" i="1" dirty="0" smtClean="0"/>
              <a:t>From </a:t>
            </a:r>
            <a:r>
              <a:rPr lang="en-US" i="1" dirty="0" err="1" smtClean="0"/>
              <a:t>polysemy</a:t>
            </a:r>
            <a:r>
              <a:rPr lang="en-US" i="1" dirty="0" smtClean="0"/>
              <a:t> to semantic change: Towards a typology of lexical semantic associations. </a:t>
            </a:r>
            <a:r>
              <a:rPr lang="en-US" dirty="0" smtClean="0"/>
              <a:t>Amsterdam &amp; Philadelphia: John </a:t>
            </a:r>
            <a:r>
              <a:rPr lang="en-US" dirty="0" err="1" smtClean="0"/>
              <a:t>Benjamins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>
                <a:solidFill>
                  <a:srgbClr val="800000"/>
                </a:solidFill>
              </a:rPr>
              <a:t>Methodologies</a:t>
            </a:r>
            <a:r>
              <a:rPr lang="en-US" sz="1600" dirty="0" smtClean="0"/>
              <a:t>    Sketch Engine    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Attested Semantic Shifts of Body Parts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6359666"/>
              </p:ext>
            </p:extLst>
          </p:nvPr>
        </p:nvGraphicFramePr>
        <p:xfrm>
          <a:off x="301624" y="1473200"/>
          <a:ext cx="8639176" cy="490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588"/>
                <a:gridCol w="4319588"/>
              </a:tblGrid>
              <a:tr h="445655">
                <a:tc>
                  <a:txBody>
                    <a:bodyPr/>
                    <a:lstStyle/>
                    <a:p>
                      <a:r>
                        <a:rPr lang="en-US" dirty="0" smtClean="0"/>
                        <a:t>Part-whole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 similarity</a:t>
                      </a:r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r>
                        <a:rPr lang="en-US" dirty="0" smtClean="0"/>
                        <a:t>nail - finger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r>
                        <a:rPr lang="en-US" dirty="0" smtClean="0"/>
                        <a:t>finger - hand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finger - toe</a:t>
                      </a:r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r>
                        <a:rPr lang="en-US" dirty="0" smtClean="0"/>
                        <a:t>palm - hand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r>
                        <a:rPr lang="en-US" dirty="0" smtClean="0"/>
                        <a:t>hand - 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 - foot</a:t>
                      </a:r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r>
                        <a:rPr lang="en-US" dirty="0" smtClean="0"/>
                        <a:t>forearm - 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upperarm</a:t>
                      </a:r>
                      <a:r>
                        <a:rPr lang="en-US" dirty="0" smtClean="0"/>
                        <a:t> - 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5655">
                <a:tc>
                  <a:txBody>
                    <a:bodyPr/>
                    <a:lstStyle/>
                    <a:p>
                      <a:r>
                        <a:rPr lang="en-US" dirty="0" smtClean="0"/>
                        <a:t>arm - shoulder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 - leg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rgbClr val="D16349"/>
                </a:solidFill>
              </a:rPr>
              <a:t>Self </a:t>
            </a:r>
            <a:r>
              <a:rPr lang="en-US" sz="1600" dirty="0" err="1" smtClean="0">
                <a:solidFill>
                  <a:srgbClr val="D16349"/>
                </a:solidFill>
              </a:rPr>
              <a:t>vs</a:t>
            </a:r>
            <a:r>
              <a:rPr lang="en-US" sz="1600" dirty="0" smtClean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64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Unattested Semantic Shifts of Body Parts (?)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5154319"/>
              </p:ext>
            </p:extLst>
          </p:nvPr>
        </p:nvGraphicFramePr>
        <p:xfrm>
          <a:off x="301622" y="1609965"/>
          <a:ext cx="8639178" cy="476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589"/>
                <a:gridCol w="4319589"/>
              </a:tblGrid>
              <a:tr h="418287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Associations within a single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Associations between </a:t>
                      </a:r>
                      <a:r>
                        <a:rPr lang="en-US" baseline="0" dirty="0" smtClean="0"/>
                        <a:t>t</a:t>
                      </a:r>
                      <a:r>
                        <a:rPr lang="en-US" dirty="0" smtClean="0"/>
                        <a:t>wo bodies</a:t>
                      </a:r>
                      <a:endParaRPr lang="en-US" dirty="0"/>
                    </a:p>
                  </a:txBody>
                  <a:tcPr/>
                </a:tc>
              </a:tr>
              <a:tr h="483017">
                <a:tc>
                  <a:txBody>
                    <a:bodyPr/>
                    <a:lstStyle/>
                    <a:p>
                      <a:r>
                        <a:rPr lang="en-US" dirty="0" smtClean="0"/>
                        <a:t>arm – head (cf.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arms above head)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 – waist (cf. his arm around her waist)</a:t>
                      </a:r>
                      <a:endParaRPr lang="en-US" dirty="0"/>
                    </a:p>
                  </a:txBody>
                  <a:tcPr/>
                </a:tc>
              </a:tr>
              <a:tr h="483017">
                <a:tc>
                  <a:txBody>
                    <a:bodyPr/>
                    <a:lstStyle/>
                    <a:p>
                      <a:r>
                        <a:rPr lang="en-US" dirty="0" smtClean="0"/>
                        <a:t>arm – chest (cf. arms across chest)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 – neck (cf. her arms around his neck)</a:t>
                      </a:r>
                      <a:endParaRPr lang="en-US" dirty="0"/>
                    </a:p>
                  </a:txBody>
                  <a:tcPr/>
                </a:tc>
              </a:tr>
              <a:tr h="483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3017">
                <a:tc>
                  <a:txBody>
                    <a:bodyPr/>
                    <a:lstStyle/>
                    <a:p>
                      <a:r>
                        <a:rPr lang="en-US" dirty="0" smtClean="0"/>
                        <a:t>hand – hair (cf. hand through hair)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 – hair (cf. hand in hair)</a:t>
                      </a:r>
                      <a:endParaRPr lang="en-US" dirty="0"/>
                    </a:p>
                  </a:txBody>
                  <a:tcPr/>
                </a:tc>
              </a:tr>
              <a:tr h="483017">
                <a:tc>
                  <a:txBody>
                    <a:bodyPr/>
                    <a:lstStyle/>
                    <a:p>
                      <a:r>
                        <a:rPr lang="en-US" dirty="0" smtClean="0"/>
                        <a:t>hand – hip (cf. hands on hips)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 – knee (cf. hand on knee)</a:t>
                      </a:r>
                      <a:endParaRPr lang="en-US" dirty="0"/>
                    </a:p>
                  </a:txBody>
                  <a:tcPr/>
                </a:tc>
              </a:tr>
              <a:tr h="483017">
                <a:tc>
                  <a:txBody>
                    <a:bodyPr/>
                    <a:lstStyle/>
                    <a:p>
                      <a:r>
                        <a:rPr lang="en-US" dirty="0" smtClean="0"/>
                        <a:t>hand – knee (cf. hands on knees)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3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83017">
                <a:tc>
                  <a:txBody>
                    <a:bodyPr/>
                    <a:lstStyle/>
                    <a:p>
                      <a:r>
                        <a:rPr lang="en-US" dirty="0" smtClean="0"/>
                        <a:t>finger – ear (cf. finger in 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finger – hair (cf. fingers in(to)  hair)</a:t>
                      </a:r>
                    </a:p>
                  </a:txBody>
                  <a:tcPr/>
                </a:tc>
              </a:tr>
              <a:tr h="483017">
                <a:tc>
                  <a:txBody>
                    <a:bodyPr/>
                    <a:lstStyle/>
                    <a:p>
                      <a:r>
                        <a:rPr lang="en-US" dirty="0" smtClean="0"/>
                        <a:t>finger – lip (cf. finger on lips)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rgbClr val="D16349"/>
                </a:solidFill>
              </a:rPr>
              <a:t>Self </a:t>
            </a:r>
            <a:r>
              <a:rPr lang="en-US" sz="1600" dirty="0" err="1" smtClean="0">
                <a:solidFill>
                  <a:srgbClr val="D16349"/>
                </a:solidFill>
              </a:rPr>
              <a:t>vs</a:t>
            </a:r>
            <a:r>
              <a:rPr lang="en-US" sz="1600" dirty="0" smtClean="0">
                <a:solidFill>
                  <a:srgbClr val="D16349"/>
                </a:solidFill>
              </a:rPr>
              <a:t> Other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49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Body Image</a:t>
            </a:r>
            <a:endParaRPr lang="en-US" dirty="0"/>
          </a:p>
        </p:txBody>
      </p:sp>
      <p:pic>
        <p:nvPicPr>
          <p:cNvPr id="6" name="Picture 5" descr="Bod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1748274"/>
            <a:ext cx="1987191" cy="4137035"/>
          </a:xfrm>
          <a:prstGeom prst="rect">
            <a:avLst/>
          </a:prstGeom>
        </p:spPr>
      </p:pic>
      <p:pic>
        <p:nvPicPr>
          <p:cNvPr id="7" name="Picture 6" descr="Bod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512" y="1748273"/>
            <a:ext cx="1336581" cy="4137035"/>
          </a:xfrm>
          <a:prstGeom prst="rect">
            <a:avLst/>
          </a:prstGeom>
        </p:spPr>
      </p:pic>
      <p:pic>
        <p:nvPicPr>
          <p:cNvPr id="9" name="Content Placeholder 8" descr="Body5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6701778" y="1748274"/>
            <a:ext cx="1767902" cy="4137035"/>
          </a:xfrm>
        </p:spPr>
      </p:pic>
      <p:pic>
        <p:nvPicPr>
          <p:cNvPr id="10" name="Picture 9" descr="Body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910" y="1748273"/>
            <a:ext cx="1529364" cy="4137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9797" y="5885309"/>
            <a:ext cx="776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http://</a:t>
            </a:r>
            <a:r>
              <a:rPr lang="en-CA" dirty="0" err="1" smtClean="0"/>
              <a:t>bodybrowser.googlelabs.com</a:t>
            </a:r>
            <a:r>
              <a:rPr lang="en-CA" dirty="0" smtClean="0"/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</a:t>
            </a:r>
            <a:r>
              <a:rPr lang="en-US" sz="1600" dirty="0" smtClean="0">
                <a:solidFill>
                  <a:srgbClr val="D16349"/>
                </a:solidFill>
              </a:rPr>
              <a:t>Self </a:t>
            </a:r>
            <a:r>
              <a:rPr lang="en-US" sz="1600" dirty="0" err="1" smtClean="0">
                <a:solidFill>
                  <a:srgbClr val="D16349"/>
                </a:solidFill>
              </a:rPr>
              <a:t>vs</a:t>
            </a:r>
            <a:r>
              <a:rPr lang="en-US" sz="1600" dirty="0" smtClean="0">
                <a:solidFill>
                  <a:srgbClr val="D16349"/>
                </a:solidFill>
              </a:rPr>
              <a:t> Other     </a:t>
            </a:r>
            <a:r>
              <a:rPr lang="en-US" sz="1600" dirty="0"/>
              <a:t>Conclusions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for Language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o-occurrence properties of body part terms, as used in a corpus, point to different biases in how we talk about body part terms.</a:t>
            </a:r>
          </a:p>
          <a:p>
            <a:endParaRPr lang="en-US" dirty="0"/>
          </a:p>
          <a:p>
            <a:r>
              <a:rPr lang="en-US" dirty="0" smtClean="0"/>
              <a:t>The different constructional biases reveal recurring cultural images of our bodies and how they interact.</a:t>
            </a:r>
          </a:p>
          <a:p>
            <a:endParaRPr lang="en-US" dirty="0"/>
          </a:p>
          <a:p>
            <a:r>
              <a:rPr lang="en-US" dirty="0" smtClean="0"/>
              <a:t>The images relate to both the Self and the interaction between Self and Others.</a:t>
            </a:r>
          </a:p>
          <a:p>
            <a:endParaRPr lang="en-US" dirty="0"/>
          </a:p>
          <a:p>
            <a:r>
              <a:rPr lang="en-US" dirty="0" smtClean="0"/>
              <a:t>The image of the Self’s body is a dominant image.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</a:t>
            </a:r>
            <a:r>
              <a:rPr lang="en-US" sz="1600" dirty="0" smtClean="0">
                <a:solidFill>
                  <a:srgbClr val="D16349"/>
                </a:solidFill>
              </a:rPr>
              <a:t>Conclusions</a:t>
            </a:r>
            <a:endParaRPr lang="en-US" sz="1600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for Linguistic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Collocates, without regard for constructional properties, </a:t>
            </a:r>
            <a:r>
              <a:rPr lang="en-US" dirty="0"/>
              <a:t>reveal very little about </a:t>
            </a:r>
            <a:r>
              <a:rPr lang="en-US" dirty="0" smtClean="0"/>
              <a:t>recurring images of bodily action. We need to work with </a:t>
            </a:r>
            <a:r>
              <a:rPr lang="en-US" dirty="0" err="1" smtClean="0"/>
              <a:t>collexemes</a:t>
            </a:r>
            <a:r>
              <a:rPr lang="en-US" dirty="0" smtClean="0"/>
              <a:t>, not just collocates.</a:t>
            </a:r>
          </a:p>
          <a:p>
            <a:endParaRPr lang="en-US" dirty="0"/>
          </a:p>
          <a:p>
            <a:r>
              <a:rPr lang="en-US" dirty="0" smtClean="0"/>
              <a:t>Different word forms (</a:t>
            </a:r>
            <a:r>
              <a:rPr lang="en-US" dirty="0" err="1" smtClean="0"/>
              <a:t>sg</a:t>
            </a:r>
            <a:r>
              <a:rPr lang="en-US" dirty="0" smtClean="0"/>
              <a:t>. </a:t>
            </a:r>
            <a:r>
              <a:rPr lang="en-US" dirty="0" err="1" smtClean="0"/>
              <a:t>vs</a:t>
            </a:r>
            <a:r>
              <a:rPr lang="en-US" dirty="0" smtClean="0"/>
              <a:t> pl.) can reveal quite distinctive  images of bodily action. We need to recognize the value of inflected forms, not just lemmas.</a:t>
            </a:r>
          </a:p>
          <a:p>
            <a:endParaRPr lang="en-US" dirty="0" smtClean="0"/>
          </a:p>
          <a:p>
            <a:r>
              <a:rPr lang="en-US" dirty="0" smtClean="0"/>
              <a:t>Gender differences can be found with body parts which might seem “</a:t>
            </a:r>
            <a:r>
              <a:rPr lang="en-US" dirty="0" err="1" smtClean="0"/>
              <a:t>ungendered</a:t>
            </a:r>
            <a:r>
              <a:rPr lang="en-US" dirty="0" smtClean="0"/>
              <a:t>”, e.g., arm.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Sketch Engine    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</a:t>
            </a:r>
            <a:r>
              <a:rPr lang="en-US" sz="1600" dirty="0" smtClean="0">
                <a:solidFill>
                  <a:srgbClr val="D16349"/>
                </a:solidFill>
              </a:rPr>
              <a:t>Conclusions</a:t>
            </a:r>
            <a:endParaRPr lang="en-US" sz="1600" dirty="0">
              <a:solidFill>
                <a:srgbClr val="D1634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 descr="ZI-hands-in-h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422400"/>
            <a:ext cx="7249724" cy="482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754" y="6381337"/>
            <a:ext cx="8055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Used with permission of Steven Falconer. http</a:t>
            </a:r>
            <a:r>
              <a:rPr lang="en-US" sz="1600" dirty="0"/>
              <a:t>://</a:t>
            </a:r>
            <a:r>
              <a:rPr lang="en-US" sz="1600" dirty="0" err="1"/>
              <a:t>stevenfalconer.com</a:t>
            </a:r>
            <a:r>
              <a:rPr lang="en-US" sz="1600" dirty="0"/>
              <a:t>/</a:t>
            </a:r>
            <a:r>
              <a:rPr lang="en-US" sz="1600" dirty="0" err="1"/>
              <a:t>photos.php?gallery</a:t>
            </a:r>
            <a:r>
              <a:rPr lang="en-US" sz="1600" dirty="0"/>
              <a:t>=hope</a:t>
            </a:r>
          </a:p>
        </p:txBody>
      </p:sp>
    </p:spTree>
    <p:extLst>
      <p:ext uri="{BB962C8B-B14F-4D97-AF65-F5344CB8AC3E}">
        <p14:creationId xmlns:p14="http://schemas.microsoft.com/office/powerpoint/2010/main" val="28003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dictionary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hand</a:t>
            </a:r>
          </a:p>
          <a:p>
            <a:r>
              <a:rPr lang="en-US" dirty="0" smtClean="0"/>
              <a:t>the part of the human body attached to the end of the forearm, including the wrist, palm, fingers, and thumb [</a:t>
            </a:r>
            <a:r>
              <a:rPr lang="en-US" dirty="0" err="1" smtClean="0"/>
              <a:t>YourDictionary.com</a:t>
            </a:r>
            <a:r>
              <a:rPr lang="en-US" dirty="0" smtClean="0"/>
              <a:t>]</a:t>
            </a:r>
          </a:p>
          <a:p>
            <a:r>
              <a:rPr lang="en-US" dirty="0" smtClean="0"/>
              <a:t>The terminal part of the arm beyond the wrist, consisting of the palm and five digits, forming the organ of </a:t>
            </a:r>
            <a:r>
              <a:rPr lang="en-US" dirty="0" err="1" smtClean="0"/>
              <a:t>prehension</a:t>
            </a:r>
            <a:r>
              <a:rPr lang="en-US" dirty="0" smtClean="0"/>
              <a:t> characteristic of man. [OED online]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>
                <a:solidFill>
                  <a:srgbClr val="800000"/>
                </a:solidFill>
              </a:rPr>
              <a:t>Methodologies</a:t>
            </a:r>
            <a:r>
              <a:rPr lang="en-US" sz="1600" dirty="0" smtClean="0"/>
              <a:t>    Sketch Engine    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90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dictionary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hand</a:t>
            </a:r>
          </a:p>
          <a:p>
            <a:r>
              <a:rPr lang="en-US" dirty="0" smtClean="0"/>
              <a:t>the part of the human body attached to the end of the forearm, </a:t>
            </a:r>
            <a:r>
              <a:rPr lang="en-US" b="1" dirty="0" smtClean="0">
                <a:solidFill>
                  <a:srgbClr val="FF0000"/>
                </a:solidFill>
              </a:rPr>
              <a:t>including the wrist</a:t>
            </a:r>
            <a:r>
              <a:rPr lang="en-US" dirty="0" smtClean="0"/>
              <a:t>, palm, fingers, and thumb [</a:t>
            </a:r>
            <a:r>
              <a:rPr lang="en-US" dirty="0" err="1" smtClean="0"/>
              <a:t>YourDictionary.com</a:t>
            </a:r>
            <a:r>
              <a:rPr lang="en-US" dirty="0" smtClean="0"/>
              <a:t>]</a:t>
            </a:r>
          </a:p>
          <a:p>
            <a:r>
              <a:rPr lang="en-US" dirty="0" smtClean="0"/>
              <a:t>The terminal part of the arm </a:t>
            </a:r>
            <a:r>
              <a:rPr lang="en-US" b="1" dirty="0" smtClean="0">
                <a:solidFill>
                  <a:srgbClr val="FF0000"/>
                </a:solidFill>
              </a:rPr>
              <a:t>beyond the wrist</a:t>
            </a:r>
            <a:r>
              <a:rPr lang="en-US" dirty="0" smtClean="0"/>
              <a:t>, consisting of the palm and five digits, forming the organ of </a:t>
            </a:r>
            <a:r>
              <a:rPr lang="en-US" dirty="0" err="1" smtClean="0"/>
              <a:t>prehension</a:t>
            </a:r>
            <a:r>
              <a:rPr lang="en-US" dirty="0" smtClean="0"/>
              <a:t> characteristic of man. [OED online]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>
                <a:solidFill>
                  <a:srgbClr val="800000"/>
                </a:solidFill>
              </a:rPr>
              <a:t>Methodologies</a:t>
            </a:r>
            <a:r>
              <a:rPr lang="en-US" sz="1600" dirty="0" smtClean="0"/>
              <a:t>    Sketch Engine    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30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Wilkins (1996: 276)</a:t>
            </a:r>
            <a:endParaRPr lang="en-US" dirty="0"/>
          </a:p>
        </p:txBody>
      </p:sp>
      <p:pic>
        <p:nvPicPr>
          <p:cNvPr id="6" name="Content Placeholder 5" descr="Wilkin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28079" r="-28079"/>
          <a:stretch>
            <a:fillRect/>
          </a:stretch>
        </p:blipFill>
        <p:spPr>
          <a:xfrm>
            <a:off x="-1524000" y="1260111"/>
            <a:ext cx="9430357" cy="5070084"/>
          </a:xfrm>
        </p:spPr>
      </p:pic>
      <p:sp>
        <p:nvSpPr>
          <p:cNvPr id="7" name="TextBox 6"/>
          <p:cNvSpPr txBox="1"/>
          <p:nvPr/>
        </p:nvSpPr>
        <p:spPr>
          <a:xfrm>
            <a:off x="6546120" y="1276607"/>
            <a:ext cx="2433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Wilkins, D. 1996. Natural tendencies of semantic change and the search for cognates.</a:t>
            </a:r>
          </a:p>
          <a:p>
            <a:endParaRPr lang="en-US" sz="1600" dirty="0"/>
          </a:p>
          <a:p>
            <a:r>
              <a:rPr lang="en-US" sz="1600" dirty="0" smtClean="0"/>
              <a:t> In M. </a:t>
            </a:r>
            <a:r>
              <a:rPr lang="en-US" sz="1600" dirty="0" err="1" smtClean="0"/>
              <a:t>Durie</a:t>
            </a:r>
            <a:r>
              <a:rPr lang="en-US" sz="1600" dirty="0" smtClean="0"/>
              <a:t> &amp; M. Ross</a:t>
            </a:r>
            <a:r>
              <a:rPr lang="en-US" sz="1600" i="1" dirty="0" smtClean="0"/>
              <a:t>, The comparative method reviewed: Regularity and irregularity in language change.</a:t>
            </a:r>
            <a:r>
              <a:rPr lang="en-US" sz="1600" dirty="0" smtClean="0"/>
              <a:t> New York &amp; Oxford: Oxford University Press.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>
                <a:solidFill>
                  <a:srgbClr val="800000"/>
                </a:solidFill>
              </a:rPr>
              <a:t>Methodologies</a:t>
            </a:r>
            <a:r>
              <a:rPr lang="en-US" sz="1600" dirty="0" smtClean="0"/>
              <a:t>    Sketch Engine    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research on body parts has tended to focus on (interesting!) change or variation in the meaning of a body part term.</a:t>
            </a:r>
          </a:p>
          <a:p>
            <a:endParaRPr lang="en-US" dirty="0"/>
          </a:p>
          <a:p>
            <a:r>
              <a:rPr lang="en-US" dirty="0" smtClean="0"/>
              <a:t>In this presentation, I focus on the context of use of body part terms, specifically how body part terms co-occur with other body part terms in the British National Corpus</a:t>
            </a:r>
          </a:p>
          <a:p>
            <a:endParaRPr lang="en-US" dirty="0" smtClean="0"/>
          </a:p>
          <a:p>
            <a:r>
              <a:rPr lang="en-US" dirty="0" smtClean="0"/>
              <a:t>I am interested in the frequency of occurrence of interactional scenarios involving the body parts, as reflected in the British National Corpus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>
                <a:solidFill>
                  <a:srgbClr val="800000"/>
                </a:solidFill>
              </a:rPr>
              <a:t>Methodologies</a:t>
            </a:r>
            <a:r>
              <a:rPr lang="en-US" sz="1600" dirty="0" smtClean="0"/>
              <a:t>    Sketch Engine    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53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59736"/>
          </a:xfrm>
        </p:spPr>
        <p:txBody>
          <a:bodyPr/>
          <a:lstStyle/>
          <a:p>
            <a:r>
              <a:rPr lang="en-US" dirty="0" smtClean="0"/>
              <a:t>Sketch Engine is an online corpus tool, providing access to many corpora:</a:t>
            </a:r>
          </a:p>
          <a:p>
            <a:endParaRPr lang="en-US" dirty="0" smtClean="0"/>
          </a:p>
          <a:p>
            <a:r>
              <a:rPr lang="en-US" dirty="0" smtClean="0"/>
              <a:t>BNC (100 million words)</a:t>
            </a:r>
            <a:endParaRPr lang="en-US" dirty="0" smtClean="0"/>
          </a:p>
          <a:p>
            <a:r>
              <a:rPr lang="en-US" dirty="0" smtClean="0"/>
              <a:t>Chinese Internet (198 million words +)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981" y="5762439"/>
            <a:ext cx="874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 Kilgarriff, </a:t>
            </a:r>
            <a:r>
              <a:rPr lang="en-US" dirty="0" err="1"/>
              <a:t>Pavel</a:t>
            </a:r>
            <a:r>
              <a:rPr lang="en-US" dirty="0"/>
              <a:t> </a:t>
            </a:r>
            <a:r>
              <a:rPr lang="en-US" dirty="0" err="1"/>
              <a:t>Rychly</a:t>
            </a:r>
            <a:r>
              <a:rPr lang="en-US" dirty="0"/>
              <a:t>, </a:t>
            </a:r>
            <a:r>
              <a:rPr lang="en-US" dirty="0" err="1"/>
              <a:t>Pavel</a:t>
            </a:r>
            <a:r>
              <a:rPr lang="en-US" dirty="0"/>
              <a:t> </a:t>
            </a:r>
            <a:r>
              <a:rPr lang="en-US" dirty="0" err="1"/>
              <a:t>Smrz</a:t>
            </a:r>
            <a:r>
              <a:rPr lang="en-US" dirty="0"/>
              <a:t>, David </a:t>
            </a:r>
            <a:r>
              <a:rPr lang="en-US" dirty="0" err="1"/>
              <a:t>Tugwell</a:t>
            </a:r>
            <a:r>
              <a:rPr lang="en-US" dirty="0"/>
              <a:t>. The Sketch Engine. </a:t>
            </a:r>
            <a:r>
              <a:rPr lang="en-US" i="1" dirty="0" smtClean="0"/>
              <a:t>Proc. </a:t>
            </a:r>
            <a:r>
              <a:rPr lang="en-US" i="1" dirty="0"/>
              <a:t>EURALEX 2004</a:t>
            </a:r>
            <a:r>
              <a:rPr lang="en-US" dirty="0"/>
              <a:t>, </a:t>
            </a:r>
            <a:r>
              <a:rPr lang="en-US" i="1" dirty="0"/>
              <a:t>Lorient, </a:t>
            </a:r>
            <a:r>
              <a:rPr lang="en-US" i="1" dirty="0" smtClean="0"/>
              <a:t>France</a:t>
            </a:r>
            <a:r>
              <a:rPr lang="en-US" dirty="0" smtClean="0"/>
              <a:t>, pp. </a:t>
            </a:r>
            <a:r>
              <a:rPr lang="en-US" dirty="0"/>
              <a:t>105-</a:t>
            </a:r>
            <a:r>
              <a:rPr lang="en-US" dirty="0" smtClean="0"/>
              <a:t>116. </a:t>
            </a:r>
            <a:r>
              <a:rPr lang="en-US" dirty="0" err="1" smtClean="0"/>
              <a:t>url</a:t>
            </a:r>
            <a:r>
              <a:rPr lang="en-US" dirty="0" smtClean="0"/>
              <a:t>: http</a:t>
            </a:r>
            <a:r>
              <a:rPr lang="en-US" dirty="0"/>
              <a:t>://</a:t>
            </a:r>
            <a:r>
              <a:rPr lang="en-US" dirty="0" err="1"/>
              <a:t>www.sketchengine.co.uk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 </a:t>
            </a:r>
            <a:r>
              <a:rPr lang="en-US" sz="1600" dirty="0" smtClean="0">
                <a:solidFill>
                  <a:srgbClr val="800000"/>
                </a:solidFill>
              </a:rPr>
              <a:t>Sketch Engine    </a:t>
            </a:r>
            <a:r>
              <a:rPr lang="en-US" sz="1600" dirty="0" smtClean="0"/>
              <a:t>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24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Corpora in Sketch Engine</a:t>
            </a:r>
            <a:endParaRPr lang="en-US" dirty="0"/>
          </a:p>
        </p:txBody>
      </p:sp>
      <p:pic>
        <p:nvPicPr>
          <p:cNvPr id="6" name="Picture 5" descr="Corpo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" y="1198355"/>
            <a:ext cx="9074696" cy="3899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637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/>
              <a:t>Methodologies   </a:t>
            </a:r>
            <a:r>
              <a:rPr lang="en-US" sz="1600" dirty="0" smtClean="0">
                <a:solidFill>
                  <a:srgbClr val="800000"/>
                </a:solidFill>
              </a:rPr>
              <a:t> Sketch Engine    </a:t>
            </a:r>
            <a:r>
              <a:rPr lang="en-US" sz="1600" dirty="0" smtClean="0"/>
              <a:t>Collocates    Self </a:t>
            </a:r>
            <a:r>
              <a:rPr lang="en-US" sz="1600" dirty="0" err="1" smtClean="0"/>
              <a:t>vs</a:t>
            </a:r>
            <a:r>
              <a:rPr lang="en-US" sz="1600" dirty="0" smtClean="0"/>
              <a:t> Other    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00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1551</TotalTime>
  <Words>2148</Words>
  <Application>Microsoft Macintosh PowerPoint</Application>
  <PresentationFormat>On-screen Show (4:3)</PresentationFormat>
  <Paragraphs>343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Theme</vt:lpstr>
      <vt:lpstr>Our Collocating Body Parts: Recurring Images of Self and Other in Body Part Usage  </vt:lpstr>
      <vt:lpstr>Overview</vt:lpstr>
      <vt:lpstr>Body Part research</vt:lpstr>
      <vt:lpstr>Variation in dictionary definitions</vt:lpstr>
      <vt:lpstr>Variation in dictionary definitions</vt:lpstr>
      <vt:lpstr>Wilkins (1996: 276)</vt:lpstr>
      <vt:lpstr>This presentation</vt:lpstr>
      <vt:lpstr>Sketch Engine</vt:lpstr>
      <vt:lpstr>Some Corpora in Sketch Engine</vt:lpstr>
      <vt:lpstr>Sketch Engine</vt:lpstr>
      <vt:lpstr>Sketch Engine: Word Sketch for HAND</vt:lpstr>
      <vt:lpstr>Word Sketch for HAND</vt:lpstr>
      <vt:lpstr>head [between…hand(s)]</vt:lpstr>
      <vt:lpstr>Collocates</vt:lpstr>
      <vt:lpstr>Das Duden Stilwörterbuch online</vt:lpstr>
      <vt:lpstr>Collocates: levels of granularity</vt:lpstr>
      <vt:lpstr>Collocates: levels of granularity</vt:lpstr>
      <vt:lpstr>HAND constructions</vt:lpstr>
      <vt:lpstr>HAND constructions</vt:lpstr>
      <vt:lpstr>hand through hair</vt:lpstr>
      <vt:lpstr>hands in hair</vt:lpstr>
      <vt:lpstr>Hand durchs Haar (sample)</vt:lpstr>
      <vt:lpstr>Hände ~ Haar (all occurrences)</vt:lpstr>
      <vt:lpstr>Google Images for “hands in hair”</vt:lpstr>
      <vt:lpstr>HAND constructions</vt:lpstr>
      <vt:lpstr>“hand on knee” vs. “hands on knees”</vt:lpstr>
      <vt:lpstr>FINGER constructions</vt:lpstr>
      <vt:lpstr>ARM constructions</vt:lpstr>
      <vt:lpstr>ARM constructions</vt:lpstr>
      <vt:lpstr>Attested Semantic Shifts of Body Parts</vt:lpstr>
      <vt:lpstr>Unattested Semantic Shifts of Body Parts (?)</vt:lpstr>
      <vt:lpstr>The Body Image</vt:lpstr>
      <vt:lpstr>Conclusions for Language and Culture</vt:lpstr>
      <vt:lpstr>Conclusions for Linguistic Analysis</vt:lpstr>
      <vt:lpstr>Thank you!</vt:lpstr>
    </vt:vector>
  </TitlesOfParts>
  <Company>University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Newman</dc:creator>
  <cp:lastModifiedBy>John Newman</cp:lastModifiedBy>
  <cp:revision>122</cp:revision>
  <dcterms:created xsi:type="dcterms:W3CDTF">2011-10-18T15:42:53Z</dcterms:created>
  <dcterms:modified xsi:type="dcterms:W3CDTF">2011-10-22T06:25:43Z</dcterms:modified>
</cp:coreProperties>
</file>