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theme/themeOverride2.xml" ContentType="application/vnd.openxmlformats-officedocument.themeOverr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7"/>
  </p:notesMasterIdLst>
  <p:sldIdLst>
    <p:sldId id="256" r:id="rId2"/>
    <p:sldId id="294" r:id="rId3"/>
    <p:sldId id="297" r:id="rId4"/>
    <p:sldId id="261" r:id="rId5"/>
    <p:sldId id="277" r:id="rId6"/>
    <p:sldId id="279" r:id="rId7"/>
    <p:sldId id="295" r:id="rId8"/>
    <p:sldId id="257" r:id="rId9"/>
    <p:sldId id="258" r:id="rId10"/>
    <p:sldId id="259" r:id="rId11"/>
    <p:sldId id="276" r:id="rId12"/>
    <p:sldId id="260" r:id="rId13"/>
    <p:sldId id="265" r:id="rId14"/>
    <p:sldId id="264" r:id="rId15"/>
    <p:sldId id="266" r:id="rId16"/>
    <p:sldId id="273" r:id="rId17"/>
    <p:sldId id="274" r:id="rId18"/>
    <p:sldId id="275" r:id="rId19"/>
    <p:sldId id="262" r:id="rId20"/>
    <p:sldId id="263" r:id="rId21"/>
    <p:sldId id="280" r:id="rId22"/>
    <p:sldId id="293" r:id="rId23"/>
    <p:sldId id="296" r:id="rId24"/>
    <p:sldId id="268" r:id="rId25"/>
    <p:sldId id="282" r:id="rId26"/>
    <p:sldId id="286" r:id="rId27"/>
    <p:sldId id="281" r:id="rId28"/>
    <p:sldId id="269" r:id="rId29"/>
    <p:sldId id="270" r:id="rId30"/>
    <p:sldId id="271" r:id="rId31"/>
    <p:sldId id="272" r:id="rId32"/>
    <p:sldId id="287" r:id="rId33"/>
    <p:sldId id="291" r:id="rId34"/>
    <p:sldId id="292" r:id="rId35"/>
    <p:sldId id="29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7" autoAdjust="0"/>
    <p:restoredTop sz="59242" autoAdjust="0"/>
  </p:normalViewPr>
  <p:slideViewPr>
    <p:cSldViewPr snapToGrid="0" snapToObjects="1">
      <p:cViewPr varScale="1">
        <p:scale>
          <a:sx n="84" d="100"/>
          <a:sy n="84" d="100"/>
        </p:scale>
        <p:origin x="-240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D6D69-85F5-F643-93A0-88DF7657D301}" type="datetimeFigureOut">
              <a:rPr lang="en-US" smtClean="0"/>
              <a:pPr/>
              <a:t>1/21/13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A4B587-EAB0-E04A-8533-A76F8261D85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5522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3" Type="http://schemas.openxmlformats.org/officeDocument/2006/relationships/hyperlink" Target="http://www.zoominfo.com/" TargetMode="Externa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language under study in this paper is Shanghainese (</a:t>
            </a:r>
            <a:r>
              <a:rPr lang="zh-CN" altLang="en-US" sz="1200" kern="1200" dirty="0" smtClean="0">
                <a:solidFill>
                  <a:schemeClr val="tx1"/>
                </a:solidFill>
                <a:effectLst/>
                <a:latin typeface="+mn-lt"/>
                <a:ea typeface="+mn-ea"/>
                <a:cs typeface="+mn-cs"/>
              </a:rPr>
              <a:t>上海闲话</a:t>
            </a:r>
            <a:r>
              <a:rPr lang="en-CA" sz="1200" kern="1200" dirty="0" smtClean="0">
                <a:solidFill>
                  <a:schemeClr val="tx1"/>
                </a:solidFill>
                <a:effectLst/>
                <a:latin typeface="+mn-lt"/>
                <a:ea typeface="+mn-ea"/>
                <a:cs typeface="+mn-cs"/>
              </a:rPr>
              <a:t> [zɑ̃</a:t>
            </a:r>
            <a:r>
              <a:rPr lang="en-CA" sz="1200" kern="1200" baseline="30000" dirty="0" smtClean="0">
                <a:solidFill>
                  <a:schemeClr val="tx1"/>
                </a:solidFill>
                <a:effectLst/>
                <a:latin typeface="+mn-lt"/>
                <a:ea typeface="+mn-ea"/>
                <a:cs typeface="+mn-cs"/>
              </a:rPr>
              <a:t>23</a:t>
            </a:r>
            <a:r>
              <a:rPr lang="en-CA" sz="1200" kern="1200" dirty="0" smtClean="0">
                <a:solidFill>
                  <a:schemeClr val="tx1"/>
                </a:solidFill>
                <a:effectLst/>
                <a:latin typeface="+mn-lt"/>
                <a:ea typeface="+mn-ea"/>
                <a:cs typeface="+mn-cs"/>
              </a:rPr>
              <a:t>hɛ</a:t>
            </a:r>
            <a:r>
              <a:rPr lang="en-CA" sz="1200" kern="1200" baseline="30000" dirty="0" smtClean="0">
                <a:solidFill>
                  <a:schemeClr val="tx1"/>
                </a:solidFill>
                <a:effectLst/>
                <a:latin typeface="+mn-lt"/>
                <a:ea typeface="+mn-ea"/>
                <a:cs typeface="+mn-cs"/>
              </a:rPr>
              <a:t>34</a:t>
            </a:r>
            <a:r>
              <a:rPr lang="en-CA" sz="1200" kern="1200" dirty="0" smtClean="0">
                <a:solidFill>
                  <a:schemeClr val="tx1"/>
                </a:solidFill>
                <a:effectLst/>
                <a:latin typeface="+mn-lt"/>
                <a:ea typeface="+mn-ea"/>
                <a:cs typeface="+mn-cs"/>
              </a:rPr>
              <a:t> ɦɛ</a:t>
            </a:r>
            <a:r>
              <a:rPr lang="en-CA" sz="1200" kern="1200" baseline="30000" dirty="0" smtClean="0">
                <a:solidFill>
                  <a:schemeClr val="tx1"/>
                </a:solidFill>
                <a:effectLst/>
                <a:latin typeface="+mn-lt"/>
                <a:ea typeface="+mn-ea"/>
                <a:cs typeface="+mn-cs"/>
              </a:rPr>
              <a:t>23</a:t>
            </a:r>
            <a:r>
              <a:rPr lang="en-CA" sz="1200" kern="1200" dirty="0" smtClean="0">
                <a:solidFill>
                  <a:schemeClr val="tx1"/>
                </a:solidFill>
                <a:effectLst/>
                <a:latin typeface="+mn-lt"/>
                <a:ea typeface="+mn-ea"/>
                <a:cs typeface="+mn-cs"/>
              </a:rPr>
              <a:t>ɦo</a:t>
            </a:r>
            <a:r>
              <a:rPr lang="en-CA" sz="1200" kern="1200" baseline="30000" dirty="0" smtClean="0">
                <a:solidFill>
                  <a:schemeClr val="tx1"/>
                </a:solidFill>
                <a:effectLst/>
                <a:latin typeface="+mn-lt"/>
                <a:ea typeface="+mn-ea"/>
                <a:cs typeface="+mn-cs"/>
              </a:rPr>
              <a:t>23</a:t>
            </a:r>
            <a:r>
              <a:rPr lang="en-CA" sz="1200" kern="1200" dirty="0" smtClean="0">
                <a:solidFill>
                  <a:schemeClr val="tx1"/>
                </a:solidFill>
                <a:effectLst/>
                <a:latin typeface="+mn-lt"/>
                <a:ea typeface="+mn-ea"/>
                <a:cs typeface="+mn-cs"/>
              </a:rPr>
              <a:t>] in Shanghainese pronunciation), a dialect of Northern Wu Chinese spoken in the city of Shanghai and surrounding regions. We defer to the common tradition of referring to Shanghainese as a “dialect”, though one needs to be aware that Chinese dialects are more akin to what linguists would call distinct, but genetically related, languages. Shanghainese once served as the regional lingua franca of the entire Yangtze River Delta region</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and contains elements drawn from the different parts of the Northern Wu area (southern Jiangsu, northern Zhejiang). </a:t>
            </a:r>
            <a:r>
              <a:rPr lang="en-US" sz="1200" kern="1200" dirty="0" smtClean="0">
                <a:solidFill>
                  <a:schemeClr val="tx1"/>
                </a:solidFill>
                <a:effectLst/>
                <a:latin typeface="+mn-lt"/>
                <a:ea typeface="+mn-ea"/>
                <a:cs typeface="+mn-cs"/>
              </a:rPr>
              <a:t>There are no official statistics available for the number of native speakers of Shanghainese (as opposed to the number of residents of the city or the greater Shanghai region). </a:t>
            </a:r>
            <a:r>
              <a:rPr lang="en-US" sz="1200" i="1" kern="1200" dirty="0" smtClean="0">
                <a:solidFill>
                  <a:schemeClr val="tx1"/>
                </a:solidFill>
                <a:effectLst/>
                <a:latin typeface="+mn-lt"/>
                <a:ea typeface="+mn-ea"/>
                <a:cs typeface="+mn-cs"/>
              </a:rPr>
              <a:t>The Encyclopedia of Shanghai </a:t>
            </a:r>
            <a:r>
              <a:rPr lang="en-US" sz="1200" kern="1200" dirty="0" smtClean="0">
                <a:solidFill>
                  <a:schemeClr val="tx1"/>
                </a:solidFill>
                <a:effectLst/>
                <a:latin typeface="+mn-lt"/>
                <a:ea typeface="+mn-ea"/>
                <a:cs typeface="+mn-cs"/>
              </a:rPr>
              <a:t>(2010: 403) reported 18.8846 million residents in the greater Shanghai area by the end of 2008, a number which includes permanent residents (who might be expected to be speakers) and those who have taken up residence more recently (who are most likely not speakers). We estimate the number of Shanghainese speakers in the region to be between 13 and 14 million.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“As to </a:t>
            </a:r>
            <a:r>
              <a:rPr lang="en-US" sz="1200" kern="1200" baseline="0" dirty="0" err="1" smtClean="0">
                <a:solidFill>
                  <a:schemeClr val="tx1"/>
                </a:solidFill>
                <a:latin typeface="+mn-lt"/>
                <a:ea typeface="+mn-ea"/>
                <a:cs typeface="+mn-cs"/>
              </a:rPr>
              <a:t>Shanghainese</a:t>
            </a:r>
            <a:r>
              <a:rPr lang="en-US" sz="1200" kern="1200" baseline="0" dirty="0" smtClean="0">
                <a:solidFill>
                  <a:schemeClr val="tx1"/>
                </a:solidFill>
                <a:latin typeface="+mn-lt"/>
                <a:ea typeface="+mn-ea"/>
                <a:cs typeface="+mn-cs"/>
              </a:rPr>
              <a:t>, we need to recognize there are two “Shanghai Dialects”, since in the historical development there formed two “</a:t>
            </a:r>
            <a:r>
              <a:rPr lang="en-US" sz="1200" kern="1200" baseline="0" dirty="0" err="1" smtClean="0">
                <a:solidFill>
                  <a:schemeClr val="tx1"/>
                </a:solidFill>
                <a:latin typeface="+mn-lt"/>
                <a:ea typeface="+mn-ea"/>
                <a:cs typeface="+mn-cs"/>
              </a:rPr>
              <a:t>Shanghainese</a:t>
            </a:r>
            <a:r>
              <a:rPr lang="en-US" sz="1200" kern="1200" baseline="0" dirty="0" smtClean="0">
                <a:solidFill>
                  <a:schemeClr val="tx1"/>
                </a:solidFill>
                <a:latin typeface="+mn-lt"/>
                <a:ea typeface="+mn-ea"/>
                <a:cs typeface="+mn-cs"/>
              </a:rPr>
              <a:t>”. One is what we call as “Old </a:t>
            </a:r>
            <a:r>
              <a:rPr lang="en-US" sz="1200" kern="1200" baseline="0" dirty="0" err="1" smtClean="0">
                <a:solidFill>
                  <a:schemeClr val="tx1"/>
                </a:solidFill>
                <a:latin typeface="+mn-lt"/>
                <a:ea typeface="+mn-ea"/>
                <a:cs typeface="+mn-cs"/>
              </a:rPr>
              <a:t>Shanghainese</a:t>
            </a:r>
            <a:r>
              <a:rPr lang="en-US" sz="1200" kern="1200" baseline="0" dirty="0" smtClean="0">
                <a:solidFill>
                  <a:schemeClr val="tx1"/>
                </a:solidFill>
                <a:latin typeface="+mn-lt"/>
                <a:ea typeface="+mn-ea"/>
                <a:cs typeface="+mn-cs"/>
              </a:rPr>
              <a:t>” started from the “Shanghai” community in the Southern Song Dynasty from more than seven hundred years ago (1127-1279), and is still used in the outskirts and suburbs of the nowadays Shanghai; the other is the so-called “New </a:t>
            </a:r>
            <a:r>
              <a:rPr lang="en-US" sz="1200" kern="1200" baseline="0" dirty="0" err="1" smtClean="0">
                <a:solidFill>
                  <a:schemeClr val="tx1"/>
                </a:solidFill>
                <a:latin typeface="+mn-lt"/>
                <a:ea typeface="+mn-ea"/>
                <a:cs typeface="+mn-cs"/>
              </a:rPr>
              <a:t>Shanghainese</a:t>
            </a:r>
            <a:r>
              <a:rPr lang="en-US" sz="1200" kern="1200" baseline="0" dirty="0" smtClean="0">
                <a:solidFill>
                  <a:schemeClr val="tx1"/>
                </a:solidFill>
                <a:latin typeface="+mn-lt"/>
                <a:ea typeface="+mn-ea"/>
                <a:cs typeface="+mn-cs"/>
              </a:rPr>
              <a:t>” which was adapted fast developed after the opening of Shanghai (1860) in downtown areas. (</a:t>
            </a:r>
            <a:r>
              <a:rPr lang="en-US" sz="1200" kern="1200" baseline="0" dirty="0" err="1" smtClean="0">
                <a:solidFill>
                  <a:schemeClr val="tx1"/>
                </a:solidFill>
                <a:latin typeface="+mn-lt"/>
                <a:ea typeface="+mn-ea"/>
                <a:cs typeface="+mn-cs"/>
              </a:rPr>
              <a:t>Qian</a:t>
            </a:r>
            <a:r>
              <a:rPr lang="en-US" sz="1200" kern="1200" baseline="0" dirty="0" smtClean="0">
                <a:solidFill>
                  <a:schemeClr val="tx1"/>
                </a:solidFill>
                <a:latin typeface="+mn-lt"/>
                <a:ea typeface="+mn-ea"/>
                <a:cs typeface="+mn-cs"/>
              </a:rPr>
              <a:t> 2007: 2) </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smtClean="0">
                <a:solidFill>
                  <a:schemeClr val="tx1"/>
                </a:solidFill>
                <a:latin typeface="+mn-lt"/>
                <a:ea typeface="+mn-ea"/>
                <a:cs typeface="+mn-cs"/>
              </a:rPr>
              <a:t>From:</a:t>
            </a:r>
          </a:p>
          <a:p>
            <a:r>
              <a:rPr lang="en-US" sz="1200" kern="1200" baseline="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钱乃荣，2007，《上海方言》，上海：文汇出版社。 ?</a:t>
            </a:r>
          </a:p>
          <a:p>
            <a:r>
              <a:rPr lang="en-US" sz="1200" kern="1200" baseline="0" dirty="0" err="1" smtClean="0">
                <a:solidFill>
                  <a:schemeClr val="tx1"/>
                </a:solidFill>
                <a:latin typeface="+mn-lt"/>
                <a:ea typeface="+mn-ea"/>
                <a:cs typeface="+mn-cs"/>
              </a:rPr>
              <a:t>Qian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Nairong</a:t>
            </a:r>
            <a:r>
              <a:rPr lang="en-US" sz="1200" kern="1200" baseline="0" dirty="0" smtClean="0">
                <a:solidFill>
                  <a:schemeClr val="tx1"/>
                </a:solidFill>
                <a:latin typeface="+mn-lt"/>
                <a:ea typeface="+mn-ea"/>
                <a:cs typeface="+mn-cs"/>
              </a:rPr>
              <a:t>. 2007. </a:t>
            </a:r>
            <a:r>
              <a:rPr lang="en-US" sz="1200" i="1" kern="1200" baseline="0" dirty="0" err="1" smtClean="0">
                <a:solidFill>
                  <a:schemeClr val="tx1"/>
                </a:solidFill>
                <a:latin typeface="+mn-lt"/>
                <a:ea typeface="+mn-ea"/>
                <a:cs typeface="+mn-cs"/>
              </a:rPr>
              <a:t>s?h?àn?g?h?ăi?f?ān?g?y?án</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S?h?a?n?g?h?a?i</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D?i?a?l?e?c?t</a:t>
            </a:r>
            <a:r>
              <a:rPr lang="en-US" sz="1200" i="1" kern="1200" baseline="0" dirty="0" smtClean="0">
                <a:solidFill>
                  <a:schemeClr val="tx1"/>
                </a:solidFill>
                <a:latin typeface="+mn-lt"/>
                <a:ea typeface="+mn-ea"/>
                <a:cs typeface="+mn-cs"/>
              </a:rPr>
              <a:t>?)?. Shanghai: </a:t>
            </a:r>
            <a:r>
              <a:rPr lang="en-US" sz="1200" i="1" kern="1200" baseline="0" dirty="0" err="1" smtClean="0">
                <a:solidFill>
                  <a:schemeClr val="tx1"/>
                </a:solidFill>
                <a:latin typeface="+mn-lt"/>
                <a:ea typeface="+mn-ea"/>
                <a:cs typeface="+mn-cs"/>
              </a:rPr>
              <a:t>Wenhui</a:t>
            </a:r>
            <a:r>
              <a:rPr lang="en-US" sz="1200" i="1" kern="1200" baseline="0" dirty="0" smtClean="0">
                <a:solidFill>
                  <a:schemeClr val="tx1"/>
                </a:solidFill>
                <a:latin typeface="+mn-lt"/>
                <a:ea typeface="+mn-ea"/>
                <a:cs typeface="+mn-cs"/>
              </a:rPr>
              <a:t> Books. </a:t>
            </a:r>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809643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27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570241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35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432973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english.eastday.com</a:t>
            </a:r>
            <a:r>
              <a:rPr lang="en-US" dirty="0" smtClean="0"/>
              <a:t>, 18 Dec 2010 </a:t>
            </a:r>
          </a:p>
          <a:p>
            <a:r>
              <a:rPr lang="en-US" dirty="0" smtClean="0">
                <a:hlinkClick r:id="rId3"/>
              </a:rPr>
              <a:t>http://www.zoominfo.com/#!search/profile/person?personId=835391764&amp;targetid=profile</a:t>
            </a:r>
            <a:r>
              <a:rPr lang="en-US" dirty="0" smtClean="0"/>
              <a:t> [cached]</a:t>
            </a:r>
          </a:p>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07911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five most frequently used topic markers in our corpus, as determined by total occurrence of tokens. These turned out to be </a:t>
            </a:r>
            <a:r>
              <a:rPr lang="en-US" sz="1200" kern="1200" dirty="0" err="1" smtClean="0">
                <a:solidFill>
                  <a:schemeClr val="tx1"/>
                </a:solidFill>
                <a:effectLst/>
                <a:latin typeface="+mn-lt"/>
                <a:ea typeface="+mn-ea"/>
                <a:cs typeface="+mn-cs"/>
              </a:rPr>
              <a:t>ne</a:t>
            </a:r>
            <a:r>
              <a:rPr lang="en-US" sz="1200" kern="1200" baseline="30000" dirty="0" err="1" smtClean="0">
                <a:solidFill>
                  <a:schemeClr val="tx1"/>
                </a:solidFill>
                <a:effectLst/>
                <a:latin typeface="+mn-lt"/>
                <a:ea typeface="+mn-ea"/>
                <a:cs typeface="+mn-cs"/>
              </a:rPr>
              <a:t>ʔ</a:t>
            </a:r>
            <a:r>
              <a:rPr lang="en-US"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呢</a:t>
            </a:r>
            <a:r>
              <a:rPr lang="en-US" sz="1200" kern="1200" dirty="0" smtClean="0">
                <a:solidFill>
                  <a:schemeClr val="tx1"/>
                </a:solidFill>
                <a:effectLst/>
                <a:latin typeface="+mn-lt"/>
                <a:ea typeface="+mn-ea"/>
                <a:cs typeface="+mn-cs"/>
              </a:rPr>
              <a:t>) with a frequency of 1,117, a (</a:t>
            </a:r>
            <a:r>
              <a:rPr lang="zh-CN" altLang="en-US" sz="1200" kern="1200" dirty="0" smtClean="0">
                <a:solidFill>
                  <a:schemeClr val="tx1"/>
                </a:solidFill>
                <a:effectLst/>
                <a:latin typeface="+mn-lt"/>
                <a:ea typeface="+mn-ea"/>
                <a:cs typeface="+mn-cs"/>
              </a:rPr>
              <a:t>啊</a:t>
            </a:r>
            <a:r>
              <a:rPr lang="en-US" sz="1200" kern="1200" dirty="0" smtClean="0">
                <a:solidFill>
                  <a:schemeClr val="tx1"/>
                </a:solidFill>
                <a:effectLst/>
                <a:latin typeface="+mn-lt"/>
                <a:ea typeface="+mn-ea"/>
                <a:cs typeface="+mn-cs"/>
              </a:rPr>
              <a:t>) 749, </a:t>
            </a:r>
            <a:r>
              <a:rPr lang="en-US" sz="1200" kern="1200" dirty="0" err="1" smtClean="0">
                <a:solidFill>
                  <a:schemeClr val="tx1"/>
                </a:solidFill>
                <a:effectLst/>
                <a:latin typeface="+mn-lt"/>
                <a:ea typeface="+mn-ea"/>
                <a:cs typeface="+mn-cs"/>
              </a:rPr>
              <a:t>mə</a:t>
            </a:r>
            <a:r>
              <a:rPr lang="en-US" sz="1200" kern="1200" baseline="30000" dirty="0" err="1" smtClean="0">
                <a:solidFill>
                  <a:schemeClr val="tx1"/>
                </a:solidFill>
                <a:effectLst/>
                <a:latin typeface="+mn-lt"/>
                <a:ea typeface="+mn-ea"/>
                <a:cs typeface="+mn-cs"/>
              </a:rPr>
              <a:t>ʔ</a:t>
            </a:r>
            <a:r>
              <a:rPr lang="en-US"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末</a:t>
            </a:r>
            <a:r>
              <a:rPr lang="en-C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687, </a:t>
            </a:r>
            <a:r>
              <a:rPr lang="en-US" sz="1200" kern="1200" dirty="0" err="1" smtClean="0">
                <a:solidFill>
                  <a:schemeClr val="tx1"/>
                </a:solidFill>
                <a:effectLst/>
                <a:latin typeface="+mn-lt"/>
                <a:ea typeface="+mn-ea"/>
                <a:cs typeface="+mn-cs"/>
              </a:rPr>
              <a:t>zɿ</a:t>
            </a:r>
            <a:r>
              <a:rPr lang="en-US"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是</a:t>
            </a:r>
            <a:r>
              <a:rPr lang="en-CA"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305,  and məˀ¹² (</a:t>
            </a:r>
            <a:r>
              <a:rPr lang="zh-CN" altLang="en-US" sz="1200" kern="1200" dirty="0" smtClean="0">
                <a:solidFill>
                  <a:schemeClr val="tx1"/>
                </a:solidFill>
                <a:effectLst/>
                <a:latin typeface="+mn-lt"/>
                <a:ea typeface="+mn-ea"/>
                <a:cs typeface="+mn-cs"/>
              </a:rPr>
              <a:t>嚜</a:t>
            </a:r>
            <a:r>
              <a:rPr lang="en-US" sz="1200" kern="1200" dirty="0" smtClean="0">
                <a:solidFill>
                  <a:schemeClr val="tx1"/>
                </a:solidFill>
                <a:effectLst/>
                <a:latin typeface="+mn-lt"/>
                <a:ea typeface="+mn-ea"/>
                <a:cs typeface="+mn-cs"/>
              </a:rPr>
              <a:t>) 152. Some brief background comments on each of these topic markers are in order (cf. Chu 1987: 218 for the early history of these forms). </a:t>
            </a:r>
            <a:r>
              <a:rPr lang="en-US" sz="1200" kern="1200" dirty="0" err="1" smtClean="0">
                <a:solidFill>
                  <a:schemeClr val="tx1"/>
                </a:solidFill>
                <a:effectLst/>
                <a:latin typeface="+mn-lt"/>
                <a:ea typeface="+mn-ea"/>
                <a:cs typeface="+mn-cs"/>
              </a:rPr>
              <a:t>mə</a:t>
            </a:r>
            <a:r>
              <a:rPr lang="en-US" sz="1200" kern="1200" baseline="30000" dirty="0" err="1" smtClean="0">
                <a:solidFill>
                  <a:schemeClr val="tx1"/>
                </a:solidFill>
                <a:effectLst/>
                <a:latin typeface="+mn-lt"/>
                <a:ea typeface="+mn-ea"/>
                <a:cs typeface="+mn-cs"/>
              </a:rPr>
              <a:t>ʔ</a:t>
            </a:r>
            <a:r>
              <a:rPr lang="en-US"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məˀ¹²  are specifically Shanghainese topic markers, whereas the remaining three have some currency outside of Shanghainese and have more presence in the history of Chinese. The topic marker a (啊) would appear to be the topic marker with the most general currency, being used in many Chinese dialects and Mandarin (and hence, feels most “formal” when used in Shanghainese, according to our Shanghainese-speaking co-author, WH). </a:t>
            </a:r>
            <a:r>
              <a:rPr lang="en-US" sz="1200" kern="1200" dirty="0" err="1" smtClean="0">
                <a:solidFill>
                  <a:schemeClr val="tx1"/>
                </a:solidFill>
                <a:effectLst/>
                <a:latin typeface="+mn-lt"/>
                <a:ea typeface="+mn-ea"/>
                <a:cs typeface="+mn-cs"/>
              </a:rPr>
              <a:t>zɿ</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youngest of the five, having evolved during the Ming Dynasty from earlier uses as a copula and as a focus marker. In addition to being specific to Shanghainese, </a:t>
            </a:r>
            <a:r>
              <a:rPr lang="en-US" sz="1200" kern="1200" dirty="0" err="1" smtClean="0">
                <a:solidFill>
                  <a:schemeClr val="tx1"/>
                </a:solidFill>
                <a:effectLst/>
                <a:latin typeface="+mn-lt"/>
                <a:ea typeface="+mn-ea"/>
                <a:cs typeface="+mn-cs"/>
              </a:rPr>
              <a:t>mə</a:t>
            </a:r>
            <a:r>
              <a:rPr lang="en-US" sz="1200" kern="1200" baseline="30000" dirty="0" err="1" smtClean="0">
                <a:solidFill>
                  <a:schemeClr val="tx1"/>
                </a:solidFill>
                <a:effectLst/>
                <a:latin typeface="+mn-lt"/>
                <a:ea typeface="+mn-ea"/>
                <a:cs typeface="+mn-cs"/>
              </a:rPr>
              <a:t>ʔ</a:t>
            </a:r>
            <a:r>
              <a:rPr lang="en-CA" sz="120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məˀ¹² are also used </a:t>
            </a:r>
            <a:r>
              <a:rPr lang="en-US" sz="1200" i="1"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as topic markers in Shanghainese (as mentioned in the preceding paragraph).</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555772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68833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60792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613646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641376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Therefore, ‘</a:t>
            </a:r>
            <a:r>
              <a:rPr lang="en-CA" sz="1200" kern="1200" dirty="0" err="1" smtClean="0">
                <a:solidFill>
                  <a:schemeClr val="tx1"/>
                </a:solidFill>
                <a:effectLst/>
                <a:latin typeface="+mn-lt"/>
                <a:ea typeface="+mn-ea"/>
                <a:cs typeface="+mn-cs"/>
              </a:rPr>
              <a:t>shi</a:t>
            </a:r>
            <a:r>
              <a:rPr lang="en-CA" sz="1200" kern="1200" dirty="0" smtClean="0">
                <a:solidFill>
                  <a:schemeClr val="tx1"/>
                </a:solidFill>
                <a:effectLst/>
                <a:latin typeface="+mn-lt"/>
                <a:ea typeface="+mn-ea"/>
                <a:cs typeface="+mn-cs"/>
              </a:rPr>
              <a:t>’ was originally used as an adjective meaning ‘right’ or ‘correct’.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e.g.</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偃</a:t>
            </a:r>
            <a:r>
              <a:rPr lang="en-CA"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之</a:t>
            </a:r>
            <a:r>
              <a:rPr lang="en-CA"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言</a:t>
            </a:r>
            <a:r>
              <a:rPr lang="en-CA" sz="1200" kern="1200" dirty="0" smtClean="0">
                <a:solidFill>
                  <a:schemeClr val="tx1"/>
                </a:solidFill>
                <a:effectLst/>
                <a:latin typeface="+mn-lt"/>
                <a:ea typeface="+mn-ea"/>
                <a:cs typeface="+mn-cs"/>
              </a:rPr>
              <a:t>	</a:t>
            </a:r>
            <a:r>
              <a:rPr lang="zh-CN" altLang="en-US" sz="1200" u="sng" kern="1200" dirty="0" smtClean="0">
                <a:solidFill>
                  <a:schemeClr val="tx1"/>
                </a:solidFill>
                <a:effectLst/>
                <a:latin typeface="+mn-lt"/>
                <a:ea typeface="+mn-ea"/>
                <a:cs typeface="+mn-cs"/>
              </a:rPr>
              <a:t>是</a:t>
            </a:r>
            <a:r>
              <a:rPr lang="en-CA"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也。</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iɛn</a:t>
            </a:r>
            <a:r>
              <a:rPr lang="en-CA" sz="1200" kern="1200" baseline="30000" dirty="0" smtClean="0">
                <a:solidFill>
                  <a:schemeClr val="tx1"/>
                </a:solidFill>
                <a:effectLst/>
                <a:latin typeface="+mn-lt"/>
                <a:ea typeface="+mn-ea"/>
                <a:cs typeface="+mn-cs"/>
              </a:rPr>
              <a:t>51</a:t>
            </a:r>
            <a:r>
              <a:rPr lang="en-CA" sz="1200" kern="1200" dirty="0" smtClean="0">
                <a:solidFill>
                  <a:schemeClr val="tx1"/>
                </a:solidFill>
                <a:effectLst/>
                <a:latin typeface="+mn-lt"/>
                <a:ea typeface="+mn-ea"/>
                <a:cs typeface="+mn-cs"/>
              </a:rPr>
              <a:t>	tʂʅ</a:t>
            </a:r>
            <a:r>
              <a:rPr lang="en-CA" sz="1200" kern="1200" baseline="30000" dirty="0" smtClean="0">
                <a:solidFill>
                  <a:schemeClr val="tx1"/>
                </a:solidFill>
                <a:effectLst/>
                <a:latin typeface="+mn-lt"/>
                <a:ea typeface="+mn-ea"/>
                <a:cs typeface="+mn-cs"/>
              </a:rPr>
              <a:t>55</a:t>
            </a:r>
            <a:r>
              <a:rPr lang="en-CA" sz="1200" kern="1200" dirty="0" smtClean="0">
                <a:solidFill>
                  <a:schemeClr val="tx1"/>
                </a:solidFill>
                <a:effectLst/>
                <a:latin typeface="+mn-lt"/>
                <a:ea typeface="+mn-ea"/>
                <a:cs typeface="+mn-cs"/>
              </a:rPr>
              <a:t>	iɛn</a:t>
            </a:r>
            <a:r>
              <a:rPr lang="en-CA" sz="1200" kern="1200" baseline="30000" dirty="0" smtClean="0">
                <a:solidFill>
                  <a:schemeClr val="tx1"/>
                </a:solidFill>
                <a:effectLst/>
                <a:latin typeface="+mn-lt"/>
                <a:ea typeface="+mn-ea"/>
                <a:cs typeface="+mn-cs"/>
              </a:rPr>
              <a:t>35</a:t>
            </a:r>
            <a:r>
              <a:rPr lang="en-CA" sz="1200" kern="1200" dirty="0" smtClean="0">
                <a:solidFill>
                  <a:schemeClr val="tx1"/>
                </a:solidFill>
                <a:effectLst/>
                <a:latin typeface="+mn-lt"/>
                <a:ea typeface="+mn-ea"/>
                <a:cs typeface="+mn-cs"/>
              </a:rPr>
              <a:t>	</a:t>
            </a:r>
            <a:r>
              <a:rPr lang="en-CA" sz="1200" u="sng" kern="1200" dirty="0" smtClean="0">
                <a:solidFill>
                  <a:schemeClr val="tx1"/>
                </a:solidFill>
                <a:effectLst/>
                <a:latin typeface="+mn-lt"/>
                <a:ea typeface="+mn-ea"/>
                <a:cs typeface="+mn-cs"/>
              </a:rPr>
              <a:t>ʂʅ</a:t>
            </a:r>
            <a:r>
              <a:rPr lang="en-CA" sz="1200" kern="1200" baseline="30000" dirty="0" smtClean="0">
                <a:solidFill>
                  <a:schemeClr val="tx1"/>
                </a:solidFill>
                <a:effectLst/>
                <a:latin typeface="+mn-lt"/>
                <a:ea typeface="+mn-ea"/>
                <a:cs typeface="+mn-cs"/>
              </a:rPr>
              <a:t>51</a:t>
            </a:r>
            <a:r>
              <a:rPr lang="en-CA" sz="1200" kern="1200" dirty="0" smtClean="0">
                <a:solidFill>
                  <a:schemeClr val="tx1"/>
                </a:solidFill>
                <a:effectLst/>
                <a:latin typeface="+mn-lt"/>
                <a:ea typeface="+mn-ea"/>
                <a:cs typeface="+mn-cs"/>
              </a:rPr>
              <a:t>	iɛ</a:t>
            </a:r>
            <a:r>
              <a:rPr lang="en-CA" sz="1200" kern="1200" baseline="30000" dirty="0" smtClean="0">
                <a:solidFill>
                  <a:schemeClr val="tx1"/>
                </a:solidFill>
                <a:effectLst/>
                <a:latin typeface="+mn-lt"/>
                <a:ea typeface="+mn-ea"/>
                <a:cs typeface="+mn-cs"/>
              </a:rPr>
              <a:t>214</a:t>
            </a:r>
            <a:r>
              <a:rPr lang="en-C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CA" sz="1200" kern="1200" dirty="0" err="1" smtClean="0">
                <a:solidFill>
                  <a:schemeClr val="tx1"/>
                </a:solidFill>
                <a:effectLst/>
                <a:latin typeface="+mn-lt"/>
                <a:ea typeface="+mn-ea"/>
                <a:cs typeface="+mn-cs"/>
              </a:rPr>
              <a:t>yàn</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zhī</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yán</a:t>
            </a:r>
            <a:r>
              <a:rPr lang="en-CA" sz="1200" kern="1200" dirty="0" smtClean="0">
                <a:solidFill>
                  <a:schemeClr val="tx1"/>
                </a:solidFill>
                <a:effectLst/>
                <a:latin typeface="+mn-lt"/>
                <a:ea typeface="+mn-ea"/>
                <a:cs typeface="+mn-cs"/>
              </a:rPr>
              <a:t>	</a:t>
            </a:r>
            <a:r>
              <a:rPr lang="en-CA" sz="1200" u="sng" kern="1200" dirty="0" err="1" smtClean="0">
                <a:solidFill>
                  <a:schemeClr val="tx1"/>
                </a:solidFill>
                <a:effectLst/>
                <a:latin typeface="+mn-lt"/>
                <a:ea typeface="+mn-ea"/>
                <a:cs typeface="+mn-cs"/>
              </a:rPr>
              <a:t>shì</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yĕ</a:t>
            </a:r>
            <a:r>
              <a:rPr lang="en-C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Yan	GEN	words	</a:t>
            </a:r>
            <a:r>
              <a:rPr lang="en-CA" sz="1200" u="sng" kern="1200" dirty="0" smtClean="0">
                <a:solidFill>
                  <a:schemeClr val="tx1"/>
                </a:solidFill>
                <a:effectLst/>
                <a:latin typeface="+mn-lt"/>
                <a:ea typeface="+mn-ea"/>
                <a:cs typeface="+mn-cs"/>
              </a:rPr>
              <a:t>correct</a:t>
            </a:r>
            <a:r>
              <a:rPr lang="en-CA" sz="1200" kern="1200" dirty="0" smtClean="0">
                <a:solidFill>
                  <a:schemeClr val="tx1"/>
                </a:solidFill>
                <a:effectLst/>
                <a:latin typeface="+mn-lt"/>
                <a:ea typeface="+mn-ea"/>
                <a:cs typeface="+mn-cs"/>
              </a:rPr>
              <a:t>	PRT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‘Yan’s words are correct.’</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（论语</a:t>
            </a:r>
            <a:r>
              <a:rPr lang="en-CA"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阳货</a:t>
            </a:r>
            <a:r>
              <a:rPr lang="en-CA" sz="1200" kern="1200" dirty="0" smtClean="0">
                <a:solidFill>
                  <a:schemeClr val="tx1"/>
                </a:solidFill>
                <a:effectLst/>
                <a:latin typeface="+mn-lt"/>
                <a:ea typeface="+mn-ea"/>
                <a:cs typeface="+mn-cs"/>
              </a:rPr>
              <a:t>, c.a. 5</a:t>
            </a:r>
            <a:r>
              <a:rPr lang="en-CA" sz="1200" kern="1200" baseline="30000" dirty="0" smtClean="0">
                <a:solidFill>
                  <a:schemeClr val="tx1"/>
                </a:solidFill>
                <a:effectLst/>
                <a:latin typeface="+mn-lt"/>
                <a:ea typeface="+mn-ea"/>
                <a:cs typeface="+mn-cs"/>
              </a:rPr>
              <a:t>th</a:t>
            </a:r>
            <a:r>
              <a:rPr lang="en-CA" sz="1200" kern="1200" dirty="0" smtClean="0">
                <a:solidFill>
                  <a:schemeClr val="tx1"/>
                </a:solidFill>
                <a:effectLst/>
                <a:latin typeface="+mn-lt"/>
                <a:ea typeface="+mn-ea"/>
                <a:cs typeface="+mn-cs"/>
              </a:rPr>
              <a:t> B.C.</a:t>
            </a:r>
            <a:r>
              <a:rPr lang="zh-CN" alt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127980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587-EAB0-E04A-8533-A76F8261D851}" type="slidenum">
              <a:rPr lang="en-US" smtClean="0"/>
              <a:pPr/>
              <a:t>26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4506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CA"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CA"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1/21/13</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CA"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pPr/>
              <a:t>1/21/13</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CA"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CA"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CA"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pPr/>
              <a:t>1/21/13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pPr/>
              <a:t>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pPr/>
              <a:t>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1/21/13</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pPr/>
              <a:t>1/21/13</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18447"/>
            <a:ext cx="8991600" cy="1470025"/>
          </a:xfrm>
        </p:spPr>
        <p:txBody>
          <a:bodyPr/>
          <a:lstStyle/>
          <a:p>
            <a:r>
              <a:rPr lang="en-US" sz="3200" dirty="0" smtClean="0"/>
              <a:t>The topic</a:t>
            </a:r>
            <a:r>
              <a:rPr lang="en-US" sz="3200" dirty="0"/>
              <a:t> </a:t>
            </a:r>
            <a:r>
              <a:rPr lang="en-US" sz="3200" dirty="0" smtClean="0"/>
              <a:t>marker </a:t>
            </a:r>
            <a:r>
              <a:rPr lang="en-US" sz="3200" dirty="0" err="1" smtClean="0"/>
              <a:t>zi</a:t>
            </a:r>
            <a:r>
              <a:rPr lang="en-US" sz="3200" dirty="0" smtClean="0"/>
              <a:t> </a:t>
            </a:r>
            <a:r>
              <a:rPr lang="en-US" altLang="zh-CHT" sz="3200" dirty="0" smtClean="0"/>
              <a:t>(</a:t>
            </a:r>
            <a:r>
              <a:rPr lang="zh-CHT" altLang="en-US" sz="3200" b="1" dirty="0"/>
              <a:t>是</a:t>
            </a:r>
            <a:r>
              <a:rPr lang="en-US" altLang="zh-CHT" sz="3200" dirty="0" smtClean="0"/>
              <a:t>) </a:t>
            </a:r>
            <a:r>
              <a:rPr lang="en-US" sz="3200" dirty="0" smtClean="0"/>
              <a:t>in</a:t>
            </a:r>
            <a:r>
              <a:rPr lang="en-US" sz="3200" dirty="0"/>
              <a:t> </a:t>
            </a:r>
            <a:r>
              <a:rPr lang="en-US" sz="3200" dirty="0" smtClean="0"/>
              <a:t/>
            </a:r>
            <a:br>
              <a:rPr lang="en-US" sz="3200" dirty="0" smtClean="0"/>
            </a:br>
            <a:r>
              <a:rPr lang="en-US" sz="3200" dirty="0" smtClean="0"/>
              <a:t>contemporary Shanghainese dialect</a:t>
            </a:r>
            <a:endParaRPr lang="en-US" sz="3200" dirty="0"/>
          </a:p>
        </p:txBody>
      </p:sp>
      <p:sp>
        <p:nvSpPr>
          <p:cNvPr id="3" name="Subtitle 2"/>
          <p:cNvSpPr>
            <a:spLocks noGrp="1"/>
          </p:cNvSpPr>
          <p:nvPr>
            <p:ph type="subTitle" idx="1"/>
          </p:nvPr>
        </p:nvSpPr>
        <p:spPr>
          <a:xfrm>
            <a:off x="228478" y="3478306"/>
            <a:ext cx="8774845" cy="2774002"/>
          </a:xfrm>
        </p:spPr>
        <p:txBody>
          <a:bodyPr>
            <a:normAutofit lnSpcReduction="10000"/>
          </a:bodyPr>
          <a:lstStyle/>
          <a:p>
            <a:r>
              <a:rPr lang="en-US" b="1" dirty="0" smtClean="0"/>
              <a:t>John Newman</a:t>
            </a:r>
          </a:p>
          <a:p>
            <a:r>
              <a:rPr lang="en-US" b="1" dirty="0" smtClean="0"/>
              <a:t>Department of Linguistics, University of Alberta</a:t>
            </a:r>
            <a:endParaRPr lang="en-US" b="1" dirty="0"/>
          </a:p>
          <a:p>
            <a:r>
              <a:rPr lang="en-US" b="1" dirty="0"/>
              <a:t>&amp;</a:t>
            </a:r>
          </a:p>
          <a:p>
            <a:r>
              <a:rPr lang="en-US" b="1" dirty="0" smtClean="0"/>
              <a:t>Weifeng Han</a:t>
            </a:r>
          </a:p>
          <a:p>
            <a:r>
              <a:rPr lang="en-US" b="1" dirty="0" err="1" smtClean="0"/>
              <a:t>Donghua</a:t>
            </a:r>
            <a:r>
              <a:rPr lang="en-US" b="1" dirty="0"/>
              <a:t> </a:t>
            </a:r>
            <a:r>
              <a:rPr lang="en-US" b="1" dirty="0" smtClean="0"/>
              <a:t>University</a:t>
            </a:r>
            <a:r>
              <a:rPr lang="en-US" b="1" dirty="0"/>
              <a:t> </a:t>
            </a:r>
            <a:r>
              <a:rPr lang="en-US" b="1" dirty="0" smtClean="0"/>
              <a:t>(</a:t>
            </a:r>
            <a:r>
              <a:rPr lang="en-US" b="1" dirty="0"/>
              <a:t>Shanghai</a:t>
            </a:r>
            <a:r>
              <a:rPr lang="en-US" b="1" dirty="0" smtClean="0"/>
              <a:t>)</a:t>
            </a:r>
          </a:p>
          <a:p>
            <a:endParaRPr lang="en-US" b="1" dirty="0"/>
          </a:p>
          <a:p>
            <a:r>
              <a:rPr lang="en-US" sz="1700" b="1" dirty="0" smtClean="0"/>
              <a:t>American Association of Corpus Linguistics Conference, San </a:t>
            </a:r>
            <a:r>
              <a:rPr lang="en-US" sz="1700" b="1" dirty="0"/>
              <a:t>D</a:t>
            </a:r>
            <a:r>
              <a:rPr lang="en-US" sz="1700" b="1" dirty="0" smtClean="0"/>
              <a:t>iego State University </a:t>
            </a:r>
          </a:p>
          <a:p>
            <a:r>
              <a:rPr lang="en-US" sz="1700" b="1" dirty="0" smtClean="0"/>
              <a:t>January 20 2013</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217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topic markers</a:t>
            </a:r>
            <a:endParaRPr lang="en-US" dirty="0"/>
          </a:p>
        </p:txBody>
      </p:sp>
      <p:pic>
        <p:nvPicPr>
          <p:cNvPr id="5" name="Picture 4"/>
          <p:cNvPicPr>
            <a:picLocks noChangeAspect="1"/>
          </p:cNvPicPr>
          <p:nvPr/>
        </p:nvPicPr>
        <p:blipFill>
          <a:blip r:embed="rId3"/>
          <a:stretch>
            <a:fillRect/>
          </a:stretch>
        </p:blipFill>
        <p:spPr>
          <a:xfrm>
            <a:off x="1816099" y="2159000"/>
            <a:ext cx="5232401" cy="299250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7339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spreadsheet</a:t>
            </a:r>
            <a:endParaRPr lang="en-US" dirty="0"/>
          </a:p>
        </p:txBody>
      </p:sp>
      <p:pic>
        <p:nvPicPr>
          <p:cNvPr id="3" name="Picture 2"/>
          <p:cNvPicPr>
            <a:picLocks noChangeAspect="1"/>
          </p:cNvPicPr>
          <p:nvPr/>
        </p:nvPicPr>
        <p:blipFill>
          <a:blip r:embed="rId2"/>
          <a:stretch>
            <a:fillRect/>
          </a:stretch>
        </p:blipFill>
        <p:spPr>
          <a:xfrm>
            <a:off x="0" y="2202692"/>
            <a:ext cx="9144000" cy="385088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9646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interest</a:t>
            </a:r>
            <a:endParaRPr lang="en-US" dirty="0"/>
          </a:p>
        </p:txBody>
      </p:sp>
      <p:graphicFrame>
        <p:nvGraphicFramePr>
          <p:cNvPr id="4" name="Table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9332339"/>
              </p:ext>
            </p:extLst>
          </p:nvPr>
        </p:nvGraphicFramePr>
        <p:xfrm>
          <a:off x="368300" y="2057400"/>
          <a:ext cx="8331200" cy="4144615"/>
        </p:xfrm>
        <a:graphic>
          <a:graphicData uri="http://schemas.openxmlformats.org/drawingml/2006/table">
            <a:tbl>
              <a:tblPr firstRow="1" bandRow="1">
                <a:tableStyleId>{5C22544A-7EE6-4342-B048-85BDC9FD1C3A}</a:tableStyleId>
              </a:tblPr>
              <a:tblGrid>
                <a:gridCol w="2515975"/>
                <a:gridCol w="5815225"/>
              </a:tblGrid>
              <a:tr h="605765">
                <a:tc>
                  <a:txBody>
                    <a:bodyPr/>
                    <a:lstStyle/>
                    <a:p>
                      <a:r>
                        <a:rPr lang="en-US" dirty="0" smtClean="0"/>
                        <a:t>Factor</a:t>
                      </a:r>
                      <a:endParaRPr lang="en-US" dirty="0"/>
                    </a:p>
                  </a:txBody>
                  <a:tcPr/>
                </a:tc>
                <a:tc>
                  <a:txBody>
                    <a:bodyPr/>
                    <a:lstStyle/>
                    <a:p>
                      <a:r>
                        <a:rPr lang="en-US" dirty="0" smtClean="0"/>
                        <a:t>Levels</a:t>
                      </a:r>
                      <a:endParaRPr lang="en-US" dirty="0"/>
                    </a:p>
                  </a:txBody>
                  <a:tcPr/>
                </a:tc>
              </a:tr>
              <a:tr h="1801491">
                <a:tc>
                  <a:txBody>
                    <a:bodyPr/>
                    <a:lstStyle/>
                    <a:p>
                      <a:r>
                        <a:rPr lang="en-US" dirty="0" smtClean="0"/>
                        <a:t>Syntactic category of the topic</a:t>
                      </a:r>
                      <a:endParaRPr lang="en-US" dirty="0"/>
                    </a:p>
                  </a:txBody>
                  <a:tcPr/>
                </a:tc>
                <a:tc>
                  <a:txBody>
                    <a:bodyPr/>
                    <a:lstStyle/>
                    <a:p>
                      <a:r>
                        <a:rPr lang="en-US" dirty="0" smtClean="0"/>
                        <a:t>NOMINAL (NOM)</a:t>
                      </a:r>
                    </a:p>
                    <a:p>
                      <a:r>
                        <a:rPr lang="en-US" dirty="0" smtClean="0"/>
                        <a:t>VERBAL (VERB)</a:t>
                      </a:r>
                    </a:p>
                    <a:p>
                      <a:r>
                        <a:rPr lang="en-US" dirty="0" smtClean="0"/>
                        <a:t>ADJECTIVAL (ADJ)</a:t>
                      </a:r>
                    </a:p>
                    <a:p>
                      <a:r>
                        <a:rPr lang="en-US" dirty="0" smtClean="0"/>
                        <a:t>ADVERBIAL (ADV)</a:t>
                      </a:r>
                    </a:p>
                    <a:p>
                      <a:r>
                        <a:rPr lang="en-US" dirty="0" smtClean="0"/>
                        <a:t>CLAUSAL (CLAUSE)</a:t>
                      </a:r>
                    </a:p>
                    <a:p>
                      <a:endParaRPr lang="en-US" dirty="0" smtClean="0"/>
                    </a:p>
                  </a:txBody>
                  <a:tcPr/>
                </a:tc>
              </a:tr>
              <a:tr h="1517045">
                <a:tc>
                  <a:txBody>
                    <a:bodyPr/>
                    <a:lstStyle/>
                    <a:p>
                      <a:r>
                        <a:rPr lang="en-US" dirty="0" smtClean="0"/>
                        <a:t>Main function of the topic-comment structure</a:t>
                      </a:r>
                      <a:endParaRPr lang="en-US" dirty="0"/>
                    </a:p>
                  </a:txBody>
                  <a:tcPr/>
                </a:tc>
                <a:tc>
                  <a:txBody>
                    <a:bodyPr/>
                    <a:lstStyle/>
                    <a:p>
                      <a:r>
                        <a:rPr lang="en-US" dirty="0" smtClean="0"/>
                        <a:t>INTRODUCTORY (INTR)</a:t>
                      </a:r>
                    </a:p>
                    <a:p>
                      <a:r>
                        <a:rPr lang="en-US" dirty="0" smtClean="0"/>
                        <a:t>EMPHATIC (EMPH)</a:t>
                      </a:r>
                    </a:p>
                    <a:p>
                      <a:r>
                        <a:rPr lang="en-US" dirty="0" smtClean="0"/>
                        <a:t>CONTRASTIVE (CONT)</a:t>
                      </a:r>
                    </a:p>
                    <a:p>
                      <a:r>
                        <a:rPr lang="en-US" dirty="0" smtClean="0"/>
                        <a:t>CONDITIONAL (COND)</a:t>
                      </a:r>
                    </a:p>
                    <a:p>
                      <a:r>
                        <a:rPr lang="en-US" dirty="0" smtClean="0"/>
                        <a:t>COUNTEREXPECTED (COUNTER)</a:t>
                      </a:r>
                    </a:p>
                    <a:p>
                      <a:endParaRPr lang="en-US"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9432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example 1</a:t>
            </a:r>
            <a:endParaRPr lang="en-US" dirty="0"/>
          </a:p>
        </p:txBody>
      </p:sp>
      <p:pic>
        <p:nvPicPr>
          <p:cNvPr id="3" name="Picture 2"/>
          <p:cNvPicPr>
            <a:picLocks noChangeAspect="1"/>
          </p:cNvPicPr>
          <p:nvPr/>
        </p:nvPicPr>
        <p:blipFill>
          <a:blip r:embed="rId2"/>
          <a:stretch>
            <a:fillRect/>
          </a:stretch>
        </p:blipFill>
        <p:spPr>
          <a:xfrm>
            <a:off x="927100" y="2324101"/>
            <a:ext cx="6972300" cy="2349158"/>
          </a:xfrm>
          <a:prstGeom prst="rect">
            <a:avLst/>
          </a:prstGeom>
        </p:spPr>
      </p:pic>
      <p:sp>
        <p:nvSpPr>
          <p:cNvPr id="5" name="TextBox 4"/>
          <p:cNvSpPr txBox="1"/>
          <p:nvPr/>
        </p:nvSpPr>
        <p:spPr>
          <a:xfrm>
            <a:off x="2463800" y="5334000"/>
            <a:ext cx="5143500" cy="646331"/>
          </a:xfrm>
          <a:prstGeom prst="rect">
            <a:avLst/>
          </a:prstGeom>
          <a:noFill/>
        </p:spPr>
        <p:txBody>
          <a:bodyPr wrap="square" rtlCol="0">
            <a:spAutoFit/>
          </a:bodyPr>
          <a:lstStyle/>
          <a:p>
            <a:r>
              <a:rPr lang="en-US" dirty="0" smtClean="0"/>
              <a:t>TOPIC_POS: NOMINAL</a:t>
            </a:r>
          </a:p>
          <a:p>
            <a:r>
              <a:rPr lang="en-US" dirty="0" smtClean="0"/>
              <a:t>FUNCTION: INTRODUCTORY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166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example 2</a:t>
            </a:r>
            <a:endParaRPr lang="en-US" dirty="0"/>
          </a:p>
        </p:txBody>
      </p:sp>
      <p:pic>
        <p:nvPicPr>
          <p:cNvPr id="4" name="Picture 3"/>
          <p:cNvPicPr>
            <a:picLocks noChangeAspect="1"/>
          </p:cNvPicPr>
          <p:nvPr/>
        </p:nvPicPr>
        <p:blipFill>
          <a:blip r:embed="rId2"/>
          <a:stretch>
            <a:fillRect/>
          </a:stretch>
        </p:blipFill>
        <p:spPr>
          <a:xfrm>
            <a:off x="1511299" y="1700650"/>
            <a:ext cx="5778501" cy="3511934"/>
          </a:xfrm>
          <a:prstGeom prst="rect">
            <a:avLst/>
          </a:prstGeom>
        </p:spPr>
      </p:pic>
      <p:sp>
        <p:nvSpPr>
          <p:cNvPr id="5" name="TextBox 4"/>
          <p:cNvSpPr txBox="1"/>
          <p:nvPr/>
        </p:nvSpPr>
        <p:spPr>
          <a:xfrm>
            <a:off x="2616199" y="5486400"/>
            <a:ext cx="4864101" cy="646331"/>
          </a:xfrm>
          <a:prstGeom prst="rect">
            <a:avLst/>
          </a:prstGeom>
          <a:noFill/>
        </p:spPr>
        <p:txBody>
          <a:bodyPr wrap="square" rtlCol="0">
            <a:spAutoFit/>
          </a:bodyPr>
          <a:lstStyle/>
          <a:p>
            <a:r>
              <a:rPr lang="en-US" dirty="0" smtClean="0"/>
              <a:t>TOPIC_POS: CLAUSAL</a:t>
            </a:r>
          </a:p>
          <a:p>
            <a:r>
              <a:rPr lang="en-US" dirty="0" smtClean="0"/>
              <a:t>FUNCTION: CONDITIONAL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0233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example 3</a:t>
            </a:r>
            <a:endParaRPr lang="en-US" dirty="0"/>
          </a:p>
        </p:txBody>
      </p:sp>
      <p:pic>
        <p:nvPicPr>
          <p:cNvPr id="4" name="Picture 3"/>
          <p:cNvPicPr>
            <a:picLocks noChangeAspect="1"/>
          </p:cNvPicPr>
          <p:nvPr/>
        </p:nvPicPr>
        <p:blipFill>
          <a:blip r:embed="rId2"/>
          <a:stretch>
            <a:fillRect/>
          </a:stretch>
        </p:blipFill>
        <p:spPr>
          <a:xfrm>
            <a:off x="1181100" y="1536700"/>
            <a:ext cx="7005908" cy="4244651"/>
          </a:xfrm>
          <a:prstGeom prst="rect">
            <a:avLst/>
          </a:prstGeom>
        </p:spPr>
      </p:pic>
      <p:sp>
        <p:nvSpPr>
          <p:cNvPr id="5" name="TextBox 4"/>
          <p:cNvSpPr txBox="1"/>
          <p:nvPr/>
        </p:nvSpPr>
        <p:spPr>
          <a:xfrm>
            <a:off x="2713308" y="5981700"/>
            <a:ext cx="4246292" cy="646331"/>
          </a:xfrm>
          <a:prstGeom prst="rect">
            <a:avLst/>
          </a:prstGeom>
          <a:noFill/>
        </p:spPr>
        <p:txBody>
          <a:bodyPr wrap="square" rtlCol="0">
            <a:spAutoFit/>
          </a:bodyPr>
          <a:lstStyle/>
          <a:p>
            <a:r>
              <a:rPr lang="en-US" dirty="0" smtClean="0"/>
              <a:t>TOPIC_POS: NOMINAL</a:t>
            </a:r>
          </a:p>
          <a:p>
            <a:r>
              <a:rPr lang="en-US" dirty="0" smtClean="0"/>
              <a:t>FUNCTION: CONTRASTIVE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9546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shanghainese</a:t>
            </a:r>
            <a:r>
              <a:rPr lang="en-US" sz="4000" dirty="0" smtClean="0"/>
              <a:t> dataframe </a:t>
            </a:r>
            <a:endParaRPr lang="en-US" sz="4000" dirty="0"/>
          </a:p>
        </p:txBody>
      </p:sp>
      <p:pic>
        <p:nvPicPr>
          <p:cNvPr id="3" name="Picture 2"/>
          <p:cNvPicPr>
            <a:picLocks noChangeAspect="1"/>
          </p:cNvPicPr>
          <p:nvPr/>
        </p:nvPicPr>
        <p:blipFill>
          <a:blip r:embed="rId2"/>
          <a:stretch>
            <a:fillRect/>
          </a:stretch>
        </p:blipFill>
        <p:spPr>
          <a:xfrm>
            <a:off x="1033666" y="2489200"/>
            <a:ext cx="6870700" cy="18796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3960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a:t>
            </a:r>
            <a:r>
              <a:rPr lang="en-US" dirty="0" smtClean="0"/>
              <a:t> </a:t>
            </a:r>
            <a:r>
              <a:rPr lang="en-US" sz="3600" dirty="0" smtClean="0"/>
              <a:t>x</a:t>
            </a:r>
            <a:r>
              <a:rPr lang="en-US" dirty="0" smtClean="0"/>
              <a:t> topic marker</a:t>
            </a:r>
            <a:br>
              <a:rPr lang="en-US" dirty="0" smtClean="0"/>
            </a:br>
            <a:r>
              <a:rPr lang="en-US" dirty="0" smtClean="0"/>
              <a:t>observed</a:t>
            </a:r>
            <a:endParaRPr lang="en-US" dirty="0"/>
          </a:p>
        </p:txBody>
      </p:sp>
      <p:pic>
        <p:nvPicPr>
          <p:cNvPr id="3" name="Picture 2"/>
          <p:cNvPicPr>
            <a:picLocks noChangeAspect="1"/>
          </p:cNvPicPr>
          <p:nvPr/>
        </p:nvPicPr>
        <p:blipFill>
          <a:blip r:embed="rId2"/>
          <a:stretch>
            <a:fillRect/>
          </a:stretch>
        </p:blipFill>
        <p:spPr>
          <a:xfrm>
            <a:off x="2832100" y="2514600"/>
            <a:ext cx="3467100" cy="18288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2241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a:t>
            </a:r>
            <a:r>
              <a:rPr lang="en-US" dirty="0" smtClean="0"/>
              <a:t> </a:t>
            </a:r>
            <a:r>
              <a:rPr lang="en-US" sz="3600" dirty="0" smtClean="0"/>
              <a:t>x</a:t>
            </a:r>
            <a:r>
              <a:rPr lang="en-US" dirty="0" smtClean="0"/>
              <a:t> topic marker</a:t>
            </a:r>
            <a:br>
              <a:rPr lang="en-US" dirty="0" smtClean="0"/>
            </a:br>
            <a:r>
              <a:rPr lang="en-US" dirty="0" smtClean="0"/>
              <a:t>residuals</a:t>
            </a:r>
            <a:endParaRPr lang="en-US" dirty="0"/>
          </a:p>
        </p:txBody>
      </p:sp>
      <p:pic>
        <p:nvPicPr>
          <p:cNvPr id="3" name="Picture 2"/>
          <p:cNvPicPr>
            <a:picLocks noChangeAspect="1"/>
          </p:cNvPicPr>
          <p:nvPr/>
        </p:nvPicPr>
        <p:blipFill>
          <a:blip r:embed="rId3"/>
          <a:stretch>
            <a:fillRect/>
          </a:stretch>
        </p:blipFill>
        <p:spPr>
          <a:xfrm>
            <a:off x="1193800" y="2832132"/>
            <a:ext cx="6743700" cy="1816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671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TM</a:t>
            </a:r>
            <a:r>
              <a:rPr lang="en-US" sz="4000" dirty="0"/>
              <a:t> </a:t>
            </a:r>
            <a:r>
              <a:rPr lang="en-US" sz="2000" dirty="0" smtClean="0"/>
              <a:t>x</a:t>
            </a:r>
            <a:r>
              <a:rPr lang="en-US" sz="4000" dirty="0" smtClean="0"/>
              <a:t> </a:t>
            </a:r>
            <a:r>
              <a:rPr lang="en-US" sz="4000" dirty="0"/>
              <a:t>POS </a:t>
            </a:r>
            <a:r>
              <a:rPr lang="en-US" sz="4000" dirty="0" smtClean="0"/>
              <a:t/>
            </a:r>
            <a:br>
              <a:rPr lang="en-US" sz="4000" dirty="0" smtClean="0"/>
            </a:br>
            <a:r>
              <a:rPr lang="en-US" sz="4000" dirty="0" smtClean="0"/>
              <a:t>association plot</a:t>
            </a:r>
            <a:endParaRPr lang="en-US" sz="4000" dirty="0"/>
          </a:p>
        </p:txBody>
      </p:sp>
      <p:pic>
        <p:nvPicPr>
          <p:cNvPr id="5" name="Picture 4"/>
          <p:cNvPicPr>
            <a:picLocks noChangeAspect="1"/>
          </p:cNvPicPr>
          <p:nvPr/>
        </p:nvPicPr>
        <p:blipFill>
          <a:blip r:embed="rId2"/>
          <a:stretch>
            <a:fillRect/>
          </a:stretch>
        </p:blipFill>
        <p:spPr>
          <a:xfrm>
            <a:off x="1816100" y="1435100"/>
            <a:ext cx="5346700" cy="5422900"/>
          </a:xfrm>
          <a:prstGeom prst="rect">
            <a:avLst/>
          </a:prstGeom>
        </p:spPr>
      </p:pic>
      <p:sp>
        <p:nvSpPr>
          <p:cNvPr id="3" name="TextBox 2"/>
          <p:cNvSpPr txBox="1"/>
          <p:nvPr/>
        </p:nvSpPr>
        <p:spPr>
          <a:xfrm>
            <a:off x="7162800" y="1436454"/>
            <a:ext cx="1761816" cy="923330"/>
          </a:xfrm>
          <a:prstGeom prst="rect">
            <a:avLst/>
          </a:prstGeom>
          <a:noFill/>
        </p:spPr>
        <p:txBody>
          <a:bodyPr wrap="square" rtlCol="0">
            <a:spAutoFit/>
          </a:bodyPr>
          <a:lstStyle/>
          <a:p>
            <a:r>
              <a:rPr lang="en-US" dirty="0" smtClean="0"/>
              <a:t>significant preference for NOM with </a:t>
            </a:r>
            <a:r>
              <a:rPr lang="en-US" dirty="0" err="1" smtClean="0"/>
              <a:t>zi</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7776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smtClean="0"/>
              <a:t>Shanghainese dialect</a:t>
            </a:r>
          </a:p>
          <a:p>
            <a:endParaRPr lang="en-US" sz="3200" b="1" dirty="0"/>
          </a:p>
          <a:p>
            <a:r>
              <a:rPr lang="en-US" sz="3200" b="1" dirty="0" smtClean="0"/>
              <a:t>Corpus-based analysis</a:t>
            </a:r>
          </a:p>
          <a:p>
            <a:endParaRPr lang="en-US" sz="3200" b="1" dirty="0"/>
          </a:p>
          <a:p>
            <a:r>
              <a:rPr lang="en-US" sz="3200" b="1" dirty="0" smtClean="0"/>
              <a:t>Motivating </a:t>
            </a:r>
            <a:r>
              <a:rPr lang="en-US" sz="3200" b="1" i="1" dirty="0" err="1" smtClean="0"/>
              <a:t>zi</a:t>
            </a:r>
            <a:r>
              <a:rPr lang="en-US" sz="3200" b="1" dirty="0" smtClean="0"/>
              <a:t> as a topic-marker</a:t>
            </a:r>
            <a:endParaRPr lang="en-US" sz="32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1697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62753"/>
            <a:ext cx="8978900" cy="1283167"/>
          </a:xfrm>
        </p:spPr>
        <p:txBody>
          <a:bodyPr/>
          <a:lstStyle/>
          <a:p>
            <a:r>
              <a:rPr lang="en-US" sz="4000" dirty="0" smtClean="0"/>
              <a:t>TM </a:t>
            </a:r>
            <a:r>
              <a:rPr lang="en-US" sz="2400" dirty="0" smtClean="0"/>
              <a:t>x</a:t>
            </a:r>
            <a:r>
              <a:rPr lang="en-US" sz="4000" dirty="0" smtClean="0"/>
              <a:t> function</a:t>
            </a:r>
            <a:br>
              <a:rPr lang="en-US" sz="4000" dirty="0" smtClean="0"/>
            </a:br>
            <a:r>
              <a:rPr lang="en-US" sz="4000" dirty="0" smtClean="0"/>
              <a:t>association plot</a:t>
            </a:r>
            <a:endParaRPr lang="en-US" sz="4000" dirty="0"/>
          </a:p>
        </p:txBody>
      </p:sp>
      <p:pic>
        <p:nvPicPr>
          <p:cNvPr id="3" name="Picture 2"/>
          <p:cNvPicPr>
            <a:picLocks noChangeAspect="1"/>
          </p:cNvPicPr>
          <p:nvPr/>
        </p:nvPicPr>
        <p:blipFill>
          <a:blip r:embed="rId2"/>
          <a:stretch>
            <a:fillRect/>
          </a:stretch>
        </p:blipFill>
        <p:spPr>
          <a:xfrm>
            <a:off x="1663700" y="1435100"/>
            <a:ext cx="5422900" cy="5422900"/>
          </a:xfrm>
          <a:prstGeom prst="rect">
            <a:avLst/>
          </a:prstGeom>
        </p:spPr>
      </p:pic>
      <p:sp>
        <p:nvSpPr>
          <p:cNvPr id="4" name="TextBox 3"/>
          <p:cNvSpPr txBox="1"/>
          <p:nvPr/>
        </p:nvSpPr>
        <p:spPr>
          <a:xfrm>
            <a:off x="7094416" y="1555105"/>
            <a:ext cx="1761816" cy="923330"/>
          </a:xfrm>
          <a:prstGeom prst="rect">
            <a:avLst/>
          </a:prstGeom>
          <a:noFill/>
        </p:spPr>
        <p:txBody>
          <a:bodyPr wrap="square" rtlCol="0">
            <a:spAutoFit/>
          </a:bodyPr>
          <a:lstStyle/>
          <a:p>
            <a:r>
              <a:rPr lang="en-US" dirty="0" smtClean="0"/>
              <a:t>significant preference for INTR with </a:t>
            </a:r>
            <a:r>
              <a:rPr lang="en-US" dirty="0" err="1" smtClean="0"/>
              <a:t>zi</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7539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HCFA results</a:t>
            </a:r>
            <a:br>
              <a:rPr lang="en-US" sz="4000" dirty="0" smtClean="0"/>
            </a:br>
            <a:r>
              <a:rPr lang="en-US" sz="4000" dirty="0" smtClean="0"/>
              <a:t>TM </a:t>
            </a:r>
            <a:r>
              <a:rPr lang="en-US" sz="2800" dirty="0" smtClean="0"/>
              <a:t>x</a:t>
            </a:r>
            <a:r>
              <a:rPr lang="en-US" sz="4000" dirty="0" smtClean="0"/>
              <a:t> POS </a:t>
            </a:r>
            <a:r>
              <a:rPr lang="en-US" sz="2800" dirty="0" smtClean="0"/>
              <a:t>x</a:t>
            </a:r>
            <a:r>
              <a:rPr lang="en-US" sz="4000" dirty="0" smtClean="0"/>
              <a:t> function</a:t>
            </a:r>
            <a:endParaRPr lang="en-US" sz="4000" dirty="0"/>
          </a:p>
        </p:txBody>
      </p:sp>
      <p:pic>
        <p:nvPicPr>
          <p:cNvPr id="4" name="Picture 3"/>
          <p:cNvPicPr>
            <a:picLocks noChangeAspect="1"/>
          </p:cNvPicPr>
          <p:nvPr/>
        </p:nvPicPr>
        <p:blipFill>
          <a:blip r:embed="rId3"/>
          <a:stretch>
            <a:fillRect/>
          </a:stretch>
        </p:blipFill>
        <p:spPr>
          <a:xfrm>
            <a:off x="0" y="2311400"/>
            <a:ext cx="9144000" cy="2233480"/>
          </a:xfrm>
          <a:prstGeom prst="rect">
            <a:avLst/>
          </a:prstGeom>
        </p:spPr>
      </p:pic>
      <p:sp>
        <p:nvSpPr>
          <p:cNvPr id="5" name="TextBox 4"/>
          <p:cNvSpPr txBox="1"/>
          <p:nvPr/>
        </p:nvSpPr>
        <p:spPr>
          <a:xfrm>
            <a:off x="2150256" y="4684148"/>
            <a:ext cx="4892193" cy="646331"/>
          </a:xfrm>
          <a:prstGeom prst="rect">
            <a:avLst/>
          </a:prstGeom>
          <a:noFill/>
        </p:spPr>
        <p:txBody>
          <a:bodyPr wrap="square" rtlCol="0">
            <a:spAutoFit/>
          </a:bodyPr>
          <a:lstStyle/>
          <a:p>
            <a:r>
              <a:rPr lang="en-US" dirty="0" smtClean="0"/>
              <a:t>significant preference for NOM + INTR for </a:t>
            </a:r>
            <a:r>
              <a:rPr lang="en-US" dirty="0" err="1" smtClean="0"/>
              <a:t>zi</a:t>
            </a:r>
            <a:endParaRPr lang="en-US" dirty="0" smtClean="0"/>
          </a:p>
          <a:p>
            <a:r>
              <a:rPr lang="en-US" dirty="0" smtClean="0"/>
              <a:t>significant preference for ADV + INTR for </a:t>
            </a:r>
            <a:r>
              <a:rPr lang="en-US" dirty="0" err="1" smtClean="0"/>
              <a:t>zi</a:t>
            </a:r>
            <a:endParaRPr lang="en-US" dirty="0"/>
          </a:p>
        </p:txBody>
      </p:sp>
      <p:sp>
        <p:nvSpPr>
          <p:cNvPr id="3" name="TextBox 2"/>
          <p:cNvSpPr txBox="1"/>
          <p:nvPr/>
        </p:nvSpPr>
        <p:spPr>
          <a:xfrm>
            <a:off x="0" y="6188253"/>
            <a:ext cx="8683486" cy="369332"/>
          </a:xfrm>
          <a:prstGeom prst="rect">
            <a:avLst/>
          </a:prstGeom>
          <a:noFill/>
        </p:spPr>
        <p:txBody>
          <a:bodyPr wrap="square" rtlCol="0">
            <a:spAutoFit/>
          </a:bodyPr>
          <a:lstStyle/>
          <a:p>
            <a:r>
              <a:rPr lang="en-US" dirty="0" smtClean="0"/>
              <a:t> </a:t>
            </a:r>
            <a:r>
              <a:rPr lang="en-US" sz="1400" dirty="0" smtClean="0"/>
              <a:t>Gries, Stefan </a:t>
            </a:r>
            <a:r>
              <a:rPr lang="en-US" sz="1400" dirty="0"/>
              <a:t>Th. </a:t>
            </a:r>
            <a:r>
              <a:rPr lang="en-US" sz="1400" dirty="0" smtClean="0"/>
              <a:t>(2004). </a:t>
            </a:r>
            <a:r>
              <a:rPr lang="en-US" sz="1400" dirty="0"/>
              <a:t>HCFA 3.2. A program for R. URL: &lt;http://</a:t>
            </a:r>
            <a:r>
              <a:rPr lang="en-US" sz="1400" dirty="0" err="1"/>
              <a:t>www.linguistics.ucsb.edu</a:t>
            </a:r>
            <a:r>
              <a:rPr lang="en-US" sz="1400" dirty="0"/>
              <a:t>/faculty/</a:t>
            </a:r>
            <a:r>
              <a:rPr lang="en-US" sz="1400" dirty="0" err="1"/>
              <a:t>stgries</a:t>
            </a:r>
            <a:r>
              <a:rPr lang="en-US" sz="1400" dirty="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8114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findings of the corpus-based analysis</a:t>
            </a:r>
            <a:endParaRPr lang="en-US" sz="4400" dirty="0"/>
          </a:p>
        </p:txBody>
      </p:sp>
      <p:sp>
        <p:nvSpPr>
          <p:cNvPr id="3" name="Content Placeholder 2"/>
          <p:cNvSpPr>
            <a:spLocks noGrp="1"/>
          </p:cNvSpPr>
          <p:nvPr>
            <p:ph idx="1"/>
          </p:nvPr>
        </p:nvSpPr>
        <p:spPr>
          <a:xfrm>
            <a:off x="779463" y="1828800"/>
            <a:ext cx="7895614" cy="4297363"/>
          </a:xfrm>
        </p:spPr>
        <p:txBody>
          <a:bodyPr>
            <a:normAutofit/>
          </a:bodyPr>
          <a:lstStyle/>
          <a:p>
            <a:r>
              <a:rPr lang="en-US" b="1" dirty="0" smtClean="0"/>
              <a:t>Chi-square residuals (=association plots) -&gt;</a:t>
            </a:r>
          </a:p>
          <a:p>
            <a:pPr lvl="1"/>
            <a:r>
              <a:rPr lang="en-US" b="1" dirty="0" smtClean="0"/>
              <a:t>NOMINAL </a:t>
            </a:r>
            <a:r>
              <a:rPr lang="en-US" b="1" dirty="0" err="1" smtClean="0"/>
              <a:t>pos</a:t>
            </a:r>
            <a:r>
              <a:rPr lang="en-US" b="1" dirty="0" smtClean="0"/>
              <a:t> for topic</a:t>
            </a:r>
          </a:p>
          <a:p>
            <a:pPr lvl="1"/>
            <a:r>
              <a:rPr lang="en-US" b="1" dirty="0" smtClean="0"/>
              <a:t>INTRODUCTORY function</a:t>
            </a:r>
          </a:p>
          <a:p>
            <a:pPr lvl="1"/>
            <a:endParaRPr lang="en-US" b="1" dirty="0" smtClean="0"/>
          </a:p>
          <a:p>
            <a:r>
              <a:rPr lang="en-US" b="1" dirty="0" smtClean="0"/>
              <a:t>Hierarchical Configural Frequency analysis -&gt;</a:t>
            </a:r>
          </a:p>
          <a:p>
            <a:pPr marL="565150" lvl="2">
              <a:spcBef>
                <a:spcPts val="2000"/>
              </a:spcBef>
            </a:pPr>
            <a:r>
              <a:rPr lang="en-US" sz="2200" b="1" dirty="0"/>
              <a:t>NOMINAL  </a:t>
            </a:r>
            <a:r>
              <a:rPr lang="en-US" sz="2200" b="1" dirty="0" err="1"/>
              <a:t>pos</a:t>
            </a:r>
            <a:r>
              <a:rPr lang="en-US" sz="2200" b="1" dirty="0"/>
              <a:t> + INTRODUCTORY function (stronger)</a:t>
            </a:r>
          </a:p>
          <a:p>
            <a:pPr marL="565150" lvl="2">
              <a:spcBef>
                <a:spcPts val="2000"/>
              </a:spcBef>
            </a:pPr>
            <a:r>
              <a:rPr lang="en-US" sz="2200" b="1" dirty="0"/>
              <a:t>ADVERBIAL  </a:t>
            </a:r>
            <a:r>
              <a:rPr lang="en-US" sz="2200" b="1" dirty="0" err="1"/>
              <a:t>pos</a:t>
            </a:r>
            <a:r>
              <a:rPr lang="en-US" sz="2200" b="1" dirty="0"/>
              <a:t> + INTRODUCTORY function  (weaker)</a:t>
            </a:r>
          </a:p>
          <a:p>
            <a:endParaRPr lang="en-US" sz="2200" b="1" dirty="0"/>
          </a:p>
          <a:p>
            <a:pPr lvl="1"/>
            <a:endParaRPr lang="en-US" b="1" dirty="0"/>
          </a:p>
          <a:p>
            <a:endParaRPr lang="en-US" sz="22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8807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Shanghainese dialect</a:t>
            </a:r>
          </a:p>
          <a:p>
            <a:endParaRPr lang="en-US" sz="3200" dirty="0"/>
          </a:p>
          <a:p>
            <a:r>
              <a:rPr lang="en-US" sz="3200" dirty="0" smtClean="0"/>
              <a:t>Corpus-based analysis</a:t>
            </a:r>
          </a:p>
          <a:p>
            <a:endParaRPr lang="en-US" sz="3200" b="1" dirty="0"/>
          </a:p>
          <a:p>
            <a:r>
              <a:rPr lang="en-US" sz="3200" b="1" dirty="0" smtClean="0"/>
              <a:t>Motivating </a:t>
            </a:r>
            <a:r>
              <a:rPr lang="en-US" sz="3200" b="1" i="1" dirty="0" err="1" smtClean="0"/>
              <a:t>zi</a:t>
            </a:r>
            <a:r>
              <a:rPr lang="en-US" sz="3200" b="1" dirty="0" smtClean="0"/>
              <a:t> as a topic-marker</a:t>
            </a:r>
            <a:endParaRPr lang="en-US" sz="32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498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a:t>
            </a:r>
            <a:r>
              <a:rPr lang="en-US" dirty="0"/>
              <a:t> </a:t>
            </a:r>
            <a:r>
              <a:rPr lang="en-US" altLang="zh-CHT" dirty="0"/>
              <a:t>(</a:t>
            </a:r>
            <a:r>
              <a:rPr lang="zh-CHT" altLang="en-US" b="1" dirty="0"/>
              <a:t>是</a:t>
            </a:r>
            <a:r>
              <a:rPr lang="en-US" altLang="zh-CHT" dirty="0"/>
              <a:t>) </a:t>
            </a:r>
            <a:r>
              <a:rPr lang="en-US" altLang="zh-CHT" dirty="0" smtClean="0"/>
              <a:t>in history</a:t>
            </a:r>
            <a:endParaRPr lang="en-US" dirty="0"/>
          </a:p>
        </p:txBody>
      </p:sp>
      <p:sp>
        <p:nvSpPr>
          <p:cNvPr id="4" name="Content Placeholder 3"/>
          <p:cNvSpPr>
            <a:spLocks noGrp="1"/>
          </p:cNvSpPr>
          <p:nvPr>
            <p:ph idx="1"/>
          </p:nvPr>
        </p:nvSpPr>
        <p:spPr/>
        <p:txBody>
          <a:bodyPr/>
          <a:lstStyle/>
          <a:p>
            <a:r>
              <a:rPr lang="en-US" b="1" dirty="0" smtClean="0"/>
              <a:t>Ming </a:t>
            </a:r>
            <a:r>
              <a:rPr lang="en-US" b="1" dirty="0"/>
              <a:t>Dynasty </a:t>
            </a:r>
            <a:r>
              <a:rPr lang="en-US" b="1" dirty="0" smtClean="0"/>
              <a:t>(1368</a:t>
            </a:r>
            <a:r>
              <a:rPr lang="en-US" b="1" dirty="0"/>
              <a:t>-1644 </a:t>
            </a:r>
            <a:r>
              <a:rPr lang="en-US" b="1" dirty="0" smtClean="0"/>
              <a:t>A.D) uses of </a:t>
            </a:r>
            <a:r>
              <a:rPr lang="zh-CHT" altLang="en-US" b="1" dirty="0">
                <a:solidFill>
                  <a:srgbClr val="333333"/>
                </a:solidFill>
                <a:latin typeface="Times New Roman"/>
                <a:cs typeface="Times New Roman"/>
              </a:rPr>
              <a:t>是</a:t>
            </a:r>
            <a:endParaRPr lang="en-US" b="1" dirty="0" smtClean="0">
              <a:solidFill>
                <a:srgbClr val="333333"/>
              </a:solidFill>
              <a:latin typeface="Times New Roman"/>
              <a:cs typeface="Times New Roman"/>
            </a:endParaRPr>
          </a:p>
          <a:p>
            <a:pPr lvl="1"/>
            <a:r>
              <a:rPr lang="en-CA" b="1" dirty="0" smtClean="0"/>
              <a:t>adjective</a:t>
            </a:r>
          </a:p>
          <a:p>
            <a:pPr lvl="1"/>
            <a:r>
              <a:rPr lang="en-CA" b="1" dirty="0" smtClean="0"/>
              <a:t>pronoun</a:t>
            </a:r>
          </a:p>
          <a:p>
            <a:pPr lvl="1"/>
            <a:r>
              <a:rPr lang="en-CA" b="1" dirty="0" smtClean="0"/>
              <a:t>demonstrative</a:t>
            </a:r>
            <a:endParaRPr lang="en-CA" b="1" dirty="0"/>
          </a:p>
          <a:p>
            <a:pPr lvl="1"/>
            <a:r>
              <a:rPr lang="en-CA" b="1" dirty="0"/>
              <a:t>copula</a:t>
            </a:r>
          </a:p>
          <a:p>
            <a:pPr lvl="1"/>
            <a:r>
              <a:rPr lang="en-CA" b="1" dirty="0"/>
              <a:t>focus marker</a:t>
            </a:r>
          </a:p>
          <a:p>
            <a:pPr lvl="1"/>
            <a:r>
              <a:rPr lang="en-CA" b="1" dirty="0"/>
              <a:t>affirmative particle</a:t>
            </a:r>
          </a:p>
          <a:p>
            <a:pPr lvl="1"/>
            <a:r>
              <a:rPr lang="en-CA" b="1" dirty="0"/>
              <a:t>topic </a:t>
            </a:r>
            <a:r>
              <a:rPr lang="en-CA" b="1" dirty="0" smtClean="0"/>
              <a:t>marker (emergent)</a:t>
            </a:r>
            <a:endParaRPr lang="en-US"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2212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a:t>
            </a:r>
            <a:r>
              <a:rPr lang="en-US" dirty="0"/>
              <a:t> </a:t>
            </a:r>
            <a:r>
              <a:rPr lang="en-US" altLang="zh-CHT" dirty="0"/>
              <a:t>(</a:t>
            </a:r>
            <a:r>
              <a:rPr lang="zh-CHT" altLang="en-US" b="1" dirty="0"/>
              <a:t>是</a:t>
            </a:r>
            <a:r>
              <a:rPr lang="en-US" altLang="zh-CHT" dirty="0"/>
              <a:t>) </a:t>
            </a:r>
            <a:r>
              <a:rPr lang="en-US" altLang="zh-CHT" dirty="0" smtClean="0"/>
              <a:t>in history</a:t>
            </a:r>
            <a:endParaRPr lang="en-US" dirty="0"/>
          </a:p>
        </p:txBody>
      </p:sp>
      <p:sp>
        <p:nvSpPr>
          <p:cNvPr id="4" name="Content Placeholder 3"/>
          <p:cNvSpPr>
            <a:spLocks noGrp="1"/>
          </p:cNvSpPr>
          <p:nvPr>
            <p:ph idx="1"/>
          </p:nvPr>
        </p:nvSpPr>
        <p:spPr/>
        <p:txBody>
          <a:bodyPr/>
          <a:lstStyle/>
          <a:p>
            <a:r>
              <a:rPr lang="en-US" b="1" dirty="0" smtClean="0"/>
              <a:t>Ming </a:t>
            </a:r>
            <a:r>
              <a:rPr lang="en-US" b="1" dirty="0"/>
              <a:t>Dynasty </a:t>
            </a:r>
            <a:r>
              <a:rPr lang="en-US" b="1" dirty="0" smtClean="0"/>
              <a:t>(1368</a:t>
            </a:r>
            <a:r>
              <a:rPr lang="en-US" b="1" dirty="0"/>
              <a:t>-1644 </a:t>
            </a:r>
            <a:r>
              <a:rPr lang="en-US" b="1" dirty="0" smtClean="0"/>
              <a:t>A.D) uses of </a:t>
            </a:r>
            <a:r>
              <a:rPr lang="zh-CHT" altLang="en-US" b="1" dirty="0">
                <a:solidFill>
                  <a:srgbClr val="333333"/>
                </a:solidFill>
                <a:latin typeface="Times New Roman"/>
                <a:cs typeface="Times New Roman"/>
              </a:rPr>
              <a:t>是</a:t>
            </a:r>
            <a:endParaRPr lang="en-US" b="1" dirty="0" smtClean="0">
              <a:solidFill>
                <a:srgbClr val="333333"/>
              </a:solidFill>
              <a:latin typeface="Times New Roman"/>
              <a:cs typeface="Times New Roman"/>
            </a:endParaRPr>
          </a:p>
          <a:p>
            <a:pPr lvl="1"/>
            <a:r>
              <a:rPr lang="en-CA" b="1" dirty="0" smtClean="0"/>
              <a:t>adjective</a:t>
            </a:r>
          </a:p>
          <a:p>
            <a:pPr lvl="1"/>
            <a:r>
              <a:rPr lang="en-CA" b="1" dirty="0" smtClean="0"/>
              <a:t>pronoun</a:t>
            </a:r>
          </a:p>
          <a:p>
            <a:pPr lvl="1"/>
            <a:r>
              <a:rPr lang="en-CA" b="1" dirty="0" smtClean="0"/>
              <a:t>demonstrative</a:t>
            </a:r>
            <a:endParaRPr lang="en-CA" b="1" dirty="0"/>
          </a:p>
          <a:p>
            <a:pPr lvl="1"/>
            <a:r>
              <a:rPr lang="en-CA" b="1" dirty="0">
                <a:solidFill>
                  <a:schemeClr val="bg1"/>
                </a:solidFill>
              </a:rPr>
              <a:t>copula</a:t>
            </a:r>
          </a:p>
          <a:p>
            <a:pPr lvl="1"/>
            <a:r>
              <a:rPr lang="en-CA" b="1" dirty="0"/>
              <a:t>focus marker</a:t>
            </a:r>
          </a:p>
          <a:p>
            <a:pPr lvl="1"/>
            <a:r>
              <a:rPr lang="en-CA" b="1" dirty="0"/>
              <a:t>affirmative particle</a:t>
            </a:r>
          </a:p>
          <a:p>
            <a:pPr lvl="1"/>
            <a:r>
              <a:rPr lang="en-CA" b="1" dirty="0">
                <a:solidFill>
                  <a:srgbClr val="921F07"/>
                </a:solidFill>
              </a:rPr>
              <a:t>topic </a:t>
            </a:r>
            <a:r>
              <a:rPr lang="en-CA" b="1" dirty="0" smtClean="0">
                <a:solidFill>
                  <a:srgbClr val="921F07"/>
                </a:solidFill>
              </a:rPr>
              <a:t>marker (emergent)</a:t>
            </a:r>
            <a:endParaRPr lang="en-US" b="1" dirty="0">
              <a:solidFill>
                <a:srgbClr val="921F07"/>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2571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copula </a:t>
            </a:r>
            <a:r>
              <a:rPr lang="en-US" dirty="0" err="1" smtClean="0"/>
              <a:t>vs</a:t>
            </a:r>
            <a:r>
              <a:rPr lang="en-US" dirty="0" smtClean="0"/>
              <a:t> </a:t>
            </a:r>
            <a:br>
              <a:rPr lang="en-US" dirty="0" smtClean="0"/>
            </a:br>
            <a:r>
              <a:rPr lang="en-US" dirty="0" smtClean="0"/>
              <a:t>topic-comment</a:t>
            </a:r>
            <a:endParaRPr lang="en-US" dirty="0"/>
          </a:p>
        </p:txBody>
      </p:sp>
      <p:sp>
        <p:nvSpPr>
          <p:cNvPr id="3" name="Content Placeholder 2"/>
          <p:cNvSpPr>
            <a:spLocks noGrp="1"/>
          </p:cNvSpPr>
          <p:nvPr>
            <p:ph idx="1"/>
          </p:nvPr>
        </p:nvSpPr>
        <p:spPr/>
        <p:txBody>
          <a:bodyPr/>
          <a:lstStyle/>
          <a:p>
            <a:r>
              <a:rPr lang="en-US" b="1" dirty="0" smtClean="0"/>
              <a:t>nominal subject              copula   predicate nominal</a:t>
            </a:r>
          </a:p>
          <a:p>
            <a:endParaRPr lang="en-US" b="1" dirty="0" smtClean="0"/>
          </a:p>
          <a:p>
            <a:r>
              <a:rPr lang="en-US" b="1" dirty="0" smtClean="0"/>
              <a:t>THEME (GIVEN)              </a:t>
            </a:r>
            <a:r>
              <a:rPr lang="zh-CHT" altLang="en-US" b="1" dirty="0" smtClean="0"/>
              <a:t>是</a:t>
            </a:r>
            <a:r>
              <a:rPr lang="en-US" altLang="zh-CHT" b="1" dirty="0" smtClean="0"/>
              <a:t>      RHEME (NEW)</a:t>
            </a:r>
          </a:p>
          <a:p>
            <a:endParaRPr lang="en-US" b="1" dirty="0"/>
          </a:p>
          <a:p>
            <a:r>
              <a:rPr lang="en-US" b="1" dirty="0" smtClean="0"/>
              <a:t>(preferred) nominal topic   TM       comment</a:t>
            </a:r>
            <a:endParaRPr lang="en-US" b="1" dirty="0"/>
          </a:p>
        </p:txBody>
      </p:sp>
      <p:cxnSp>
        <p:nvCxnSpPr>
          <p:cNvPr id="5" name="Straight Connector 4"/>
          <p:cNvCxnSpPr/>
          <p:nvPr/>
        </p:nvCxnSpPr>
        <p:spPr>
          <a:xfrm>
            <a:off x="1995562" y="2344735"/>
            <a:ext cx="0" cy="64201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292591" y="2344735"/>
            <a:ext cx="0" cy="64201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995562" y="3641589"/>
            <a:ext cx="0" cy="64201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319396" y="3641589"/>
            <a:ext cx="0" cy="642010"/>
          </a:xfrm>
          <a:prstGeom prst="line">
            <a:avLst/>
          </a:prstGeom>
          <a:ln w="285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652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zi</a:t>
            </a:r>
            <a:r>
              <a:rPr lang="en-US" sz="4000" dirty="0"/>
              <a:t> </a:t>
            </a:r>
            <a:r>
              <a:rPr lang="en-US" altLang="zh-CHT" sz="4000" dirty="0"/>
              <a:t>(</a:t>
            </a:r>
            <a:r>
              <a:rPr lang="zh-CHT" altLang="en-US" sz="4000" b="1" dirty="0"/>
              <a:t>是</a:t>
            </a:r>
            <a:r>
              <a:rPr lang="en-US" altLang="zh-CHT" sz="4000" dirty="0"/>
              <a:t>) </a:t>
            </a:r>
            <a:br>
              <a:rPr lang="en-US" altLang="zh-CHT" sz="4000" dirty="0"/>
            </a:br>
            <a:r>
              <a:rPr lang="en-US" altLang="zh-CHT" sz="4000" dirty="0" smtClean="0"/>
              <a:t>the Red Pear blossom</a:t>
            </a:r>
            <a:endParaRPr lang="en-US" sz="4000" dirty="0"/>
          </a:p>
        </p:txBody>
      </p:sp>
      <p:pic>
        <p:nvPicPr>
          <p:cNvPr id="4" name="Picture 3"/>
          <p:cNvPicPr>
            <a:picLocks noChangeAspect="1"/>
          </p:cNvPicPr>
          <p:nvPr/>
        </p:nvPicPr>
        <p:blipFill>
          <a:blip r:embed="rId3"/>
          <a:stretch>
            <a:fillRect/>
          </a:stretch>
        </p:blipFill>
        <p:spPr>
          <a:xfrm>
            <a:off x="1117600" y="2029070"/>
            <a:ext cx="6908800" cy="307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77350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options</a:t>
            </a:r>
            <a:endParaRPr lang="en-US" dirty="0"/>
          </a:p>
        </p:txBody>
      </p:sp>
      <p:pic>
        <p:nvPicPr>
          <p:cNvPr id="3" name="Picture 2"/>
          <p:cNvPicPr>
            <a:picLocks noChangeAspect="1"/>
          </p:cNvPicPr>
          <p:nvPr/>
        </p:nvPicPr>
        <p:blipFill>
          <a:blip r:embed="rId2"/>
          <a:stretch>
            <a:fillRect/>
          </a:stretch>
        </p:blipFill>
        <p:spPr>
          <a:xfrm>
            <a:off x="965200" y="2857500"/>
            <a:ext cx="7200900" cy="1943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5458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short topic –</a:t>
            </a:r>
            <a:br>
              <a:rPr lang="en-US" sz="4400" dirty="0" smtClean="0"/>
            </a:br>
            <a:r>
              <a:rPr lang="en-US" sz="4400" dirty="0" smtClean="0"/>
              <a:t> long comment</a:t>
            </a:r>
            <a:endParaRPr lang="en-US" sz="4400" dirty="0"/>
          </a:p>
        </p:txBody>
      </p:sp>
      <p:pic>
        <p:nvPicPr>
          <p:cNvPr id="3" name="Picture 2"/>
          <p:cNvPicPr>
            <a:picLocks noChangeAspect="1"/>
          </p:cNvPicPr>
          <p:nvPr/>
        </p:nvPicPr>
        <p:blipFill>
          <a:blip r:embed="rId2"/>
          <a:stretch>
            <a:fillRect/>
          </a:stretch>
        </p:blipFill>
        <p:spPr>
          <a:xfrm>
            <a:off x="1085851" y="2400300"/>
            <a:ext cx="7277100" cy="264368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202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smtClean="0"/>
              <a:t>Shanghainese dialect</a:t>
            </a:r>
          </a:p>
          <a:p>
            <a:endParaRPr lang="en-US" sz="3200" b="1" dirty="0"/>
          </a:p>
          <a:p>
            <a:r>
              <a:rPr lang="en-US" sz="3200" dirty="0" smtClean="0"/>
              <a:t>Corpus-based analysis</a:t>
            </a:r>
          </a:p>
          <a:p>
            <a:endParaRPr lang="en-US" sz="3200" dirty="0"/>
          </a:p>
          <a:p>
            <a:r>
              <a:rPr lang="en-US" sz="3200" dirty="0" smtClean="0"/>
              <a:t>Motivating </a:t>
            </a:r>
            <a:r>
              <a:rPr lang="en-US" sz="3200" i="1" dirty="0" err="1" smtClean="0"/>
              <a:t>zi</a:t>
            </a:r>
            <a:r>
              <a:rPr lang="en-US" sz="3200" dirty="0" smtClean="0"/>
              <a:t> as a topic-marker</a:t>
            </a:r>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9787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long topic –</a:t>
            </a:r>
            <a:br>
              <a:rPr lang="en-US" sz="4400" dirty="0" smtClean="0"/>
            </a:br>
            <a:r>
              <a:rPr lang="en-US" sz="4400" dirty="0" smtClean="0"/>
              <a:t>short comment</a:t>
            </a:r>
            <a:endParaRPr lang="en-US" sz="4400" dirty="0"/>
          </a:p>
        </p:txBody>
      </p:sp>
      <p:pic>
        <p:nvPicPr>
          <p:cNvPr id="3" name="Picture 2"/>
          <p:cNvPicPr>
            <a:picLocks noChangeAspect="1"/>
          </p:cNvPicPr>
          <p:nvPr/>
        </p:nvPicPr>
        <p:blipFill>
          <a:blip r:embed="rId2"/>
          <a:stretch>
            <a:fillRect/>
          </a:stretch>
        </p:blipFill>
        <p:spPr>
          <a:xfrm>
            <a:off x="1143000" y="2120900"/>
            <a:ext cx="6858000" cy="26035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8112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topics – 1 comment</a:t>
            </a:r>
            <a:endParaRPr lang="en-US" dirty="0"/>
          </a:p>
        </p:txBody>
      </p:sp>
      <p:pic>
        <p:nvPicPr>
          <p:cNvPr id="3" name="Picture 2"/>
          <p:cNvPicPr>
            <a:picLocks noChangeAspect="1"/>
          </p:cNvPicPr>
          <p:nvPr/>
        </p:nvPicPr>
        <p:blipFill>
          <a:blip r:embed="rId2"/>
          <a:stretch>
            <a:fillRect/>
          </a:stretch>
        </p:blipFill>
        <p:spPr>
          <a:xfrm>
            <a:off x="889000" y="2184400"/>
            <a:ext cx="7353300" cy="2489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3560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own Arrow Callout 3"/>
          <p:cNvSpPr/>
          <p:nvPr/>
        </p:nvSpPr>
        <p:spPr>
          <a:xfrm>
            <a:off x="251189" y="1758551"/>
            <a:ext cx="2611597" cy="3391491"/>
          </a:xfrm>
          <a:prstGeom prst="downArrowCallout">
            <a:avLst>
              <a:gd name="adj1" fmla="val 4624"/>
              <a:gd name="adj2" fmla="val 15173"/>
              <a:gd name="adj3" fmla="val 15172"/>
              <a:gd name="adj4" fmla="val 17025"/>
            </a:avLst>
          </a:prstGeom>
          <a:ln w="9525" cmpd="sng">
            <a:solidFill>
              <a:srgbClr val="D163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copula use in Shanghainese  ca. 1500 </a:t>
            </a:r>
            <a:endParaRPr lang="en-US" dirty="0"/>
          </a:p>
        </p:txBody>
      </p:sp>
      <p:sp>
        <p:nvSpPr>
          <p:cNvPr id="6" name="Rectangle 5"/>
          <p:cNvSpPr/>
          <p:nvPr/>
        </p:nvSpPr>
        <p:spPr>
          <a:xfrm>
            <a:off x="251189" y="5375095"/>
            <a:ext cx="2386299" cy="11078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contemporary Shanghainese topic marking use</a:t>
            </a:r>
            <a:endParaRPr lang="en-US" dirty="0"/>
          </a:p>
        </p:txBody>
      </p:sp>
      <p:sp>
        <p:nvSpPr>
          <p:cNvPr id="2" name="Title 1"/>
          <p:cNvSpPr>
            <a:spLocks noGrp="1"/>
          </p:cNvSpPr>
          <p:nvPr>
            <p:ph type="title"/>
          </p:nvPr>
        </p:nvSpPr>
        <p:spPr/>
        <p:txBody>
          <a:bodyPr/>
          <a:lstStyle/>
          <a:p>
            <a:r>
              <a:rPr lang="en-CA" altLang="zh-CHT" dirty="0" smtClean="0"/>
              <a:t>origin(s) of TM </a:t>
            </a:r>
            <a:r>
              <a:rPr lang="zh-CHT" altLang="en-US" b="1" dirty="0" smtClean="0"/>
              <a:t>是</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44492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advClick="0"/>
    </mc:Choice>
    <mc:Fallback>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Left Arrow Callout 6"/>
          <p:cNvSpPr/>
          <p:nvPr/>
        </p:nvSpPr>
        <p:spPr>
          <a:xfrm>
            <a:off x="1606838" y="2894902"/>
            <a:ext cx="3319269" cy="1166513"/>
          </a:xfrm>
          <a:prstGeom prst="leftArrowCallout">
            <a:avLst>
              <a:gd name="adj1" fmla="val 8486"/>
              <a:gd name="adj2" fmla="val 20413"/>
              <a:gd name="adj3" fmla="val 18579"/>
              <a:gd name="adj4" fmla="val 701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continued copula use in Shanghainese post 1500</a:t>
            </a:r>
            <a:endParaRPr lang="en-US" dirty="0"/>
          </a:p>
        </p:txBody>
      </p:sp>
      <p:sp>
        <p:nvSpPr>
          <p:cNvPr id="4" name="Down Arrow Callout 3"/>
          <p:cNvSpPr/>
          <p:nvPr/>
        </p:nvSpPr>
        <p:spPr>
          <a:xfrm>
            <a:off x="251189" y="1758551"/>
            <a:ext cx="2611597" cy="3391491"/>
          </a:xfrm>
          <a:prstGeom prst="downArrowCallout">
            <a:avLst>
              <a:gd name="adj1" fmla="val 4624"/>
              <a:gd name="adj2" fmla="val 15173"/>
              <a:gd name="adj3" fmla="val 15172"/>
              <a:gd name="adj4" fmla="val 17025"/>
            </a:avLst>
          </a:prstGeom>
          <a:ln w="9525" cmpd="sng">
            <a:solidFill>
              <a:srgbClr val="D163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copula use in Shanghainese  ca. 1500 </a:t>
            </a:r>
            <a:endParaRPr lang="en-US" dirty="0"/>
          </a:p>
        </p:txBody>
      </p:sp>
      <p:sp>
        <p:nvSpPr>
          <p:cNvPr id="6" name="Rectangle 5"/>
          <p:cNvSpPr/>
          <p:nvPr/>
        </p:nvSpPr>
        <p:spPr>
          <a:xfrm>
            <a:off x="251189" y="5375095"/>
            <a:ext cx="2386299" cy="11078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contemporary Shanghainese topic marking use</a:t>
            </a:r>
            <a:endParaRPr lang="en-US" dirty="0"/>
          </a:p>
        </p:txBody>
      </p:sp>
      <p:sp>
        <p:nvSpPr>
          <p:cNvPr id="2" name="Title 1"/>
          <p:cNvSpPr>
            <a:spLocks noGrp="1"/>
          </p:cNvSpPr>
          <p:nvPr>
            <p:ph type="title"/>
          </p:nvPr>
        </p:nvSpPr>
        <p:spPr/>
        <p:txBody>
          <a:bodyPr/>
          <a:lstStyle/>
          <a:p>
            <a:r>
              <a:rPr lang="en-CA" altLang="zh-CHT" dirty="0" smtClean="0"/>
              <a:t>origin(s) of TM </a:t>
            </a:r>
            <a:r>
              <a:rPr lang="zh-CHT" altLang="en-US" b="1" dirty="0" smtClean="0"/>
              <a:t>是</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434796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advClick="0"/>
    </mc:Choice>
    <mc:Fallback>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Left Arrow Callout 4"/>
          <p:cNvSpPr/>
          <p:nvPr/>
        </p:nvSpPr>
        <p:spPr>
          <a:xfrm>
            <a:off x="2972408" y="5150042"/>
            <a:ext cx="5177299" cy="1521286"/>
          </a:xfrm>
          <a:prstGeom prst="leftArrowCallout">
            <a:avLst>
              <a:gd name="adj1" fmla="val 8486"/>
              <a:gd name="adj2" fmla="val 20413"/>
              <a:gd name="adj3" fmla="val 18579"/>
              <a:gd name="adj4" fmla="val 494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copula use in  contemporary Mandarin</a:t>
            </a:r>
            <a:endParaRPr lang="en-US" dirty="0"/>
          </a:p>
        </p:txBody>
      </p:sp>
      <p:sp>
        <p:nvSpPr>
          <p:cNvPr id="7" name="Left Arrow Callout 6"/>
          <p:cNvSpPr/>
          <p:nvPr/>
        </p:nvSpPr>
        <p:spPr>
          <a:xfrm>
            <a:off x="1606838" y="2894902"/>
            <a:ext cx="3319269" cy="1166513"/>
          </a:xfrm>
          <a:prstGeom prst="leftArrowCallout">
            <a:avLst>
              <a:gd name="adj1" fmla="val 8486"/>
              <a:gd name="adj2" fmla="val 20413"/>
              <a:gd name="adj3" fmla="val 18579"/>
              <a:gd name="adj4" fmla="val 701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continued copula use in Shanghainese post 1500</a:t>
            </a:r>
            <a:endParaRPr lang="en-US" dirty="0"/>
          </a:p>
        </p:txBody>
      </p:sp>
      <p:sp>
        <p:nvSpPr>
          <p:cNvPr id="4" name="Down Arrow Callout 3"/>
          <p:cNvSpPr/>
          <p:nvPr/>
        </p:nvSpPr>
        <p:spPr>
          <a:xfrm>
            <a:off x="251189" y="1758551"/>
            <a:ext cx="2611597" cy="3391491"/>
          </a:xfrm>
          <a:prstGeom prst="downArrowCallout">
            <a:avLst>
              <a:gd name="adj1" fmla="val 4624"/>
              <a:gd name="adj2" fmla="val 15173"/>
              <a:gd name="adj3" fmla="val 15172"/>
              <a:gd name="adj4" fmla="val 17025"/>
            </a:avLst>
          </a:prstGeom>
          <a:ln w="9525" cmpd="sng">
            <a:solidFill>
              <a:srgbClr val="D163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copula use in Shanghainese  ca. 1500 </a:t>
            </a:r>
            <a:endParaRPr lang="en-US" dirty="0"/>
          </a:p>
        </p:txBody>
      </p:sp>
      <p:sp>
        <p:nvSpPr>
          <p:cNvPr id="6" name="Rectangle 5"/>
          <p:cNvSpPr/>
          <p:nvPr/>
        </p:nvSpPr>
        <p:spPr>
          <a:xfrm>
            <a:off x="251189" y="5375095"/>
            <a:ext cx="2386299" cy="11078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contemporary Shanghainese topic marking use</a:t>
            </a:r>
            <a:endParaRPr lang="en-US" dirty="0"/>
          </a:p>
        </p:txBody>
      </p:sp>
      <p:sp>
        <p:nvSpPr>
          <p:cNvPr id="2" name="Title 1"/>
          <p:cNvSpPr>
            <a:spLocks noGrp="1"/>
          </p:cNvSpPr>
          <p:nvPr>
            <p:ph type="title"/>
          </p:nvPr>
        </p:nvSpPr>
        <p:spPr/>
        <p:txBody>
          <a:bodyPr/>
          <a:lstStyle/>
          <a:p>
            <a:r>
              <a:rPr lang="en-CA" altLang="zh-CHT" dirty="0" smtClean="0"/>
              <a:t>origin(s) of TM </a:t>
            </a:r>
            <a:r>
              <a:rPr lang="zh-CHT" altLang="en-US" b="1" dirty="0" smtClean="0"/>
              <a:t>是</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572278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advClick="0"/>
    </mc:Choice>
    <mc:Fallback>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The Shanghainese Corpus allows us investigate the use of </a:t>
            </a:r>
            <a:r>
              <a:rPr lang="en-US" b="1" i="1" dirty="0" err="1" smtClean="0"/>
              <a:t>zi</a:t>
            </a:r>
            <a:r>
              <a:rPr lang="en-US" b="1" dirty="0" smtClean="0"/>
              <a:t> </a:t>
            </a:r>
            <a:r>
              <a:rPr lang="zh-CHT" altLang="en-US" b="1" dirty="0" smtClean="0"/>
              <a:t>是</a:t>
            </a:r>
            <a:r>
              <a:rPr lang="en-CA" altLang="zh-CHT" b="1" dirty="0" smtClean="0"/>
              <a:t> (and gives us a record of a dialect under threat)</a:t>
            </a:r>
          </a:p>
          <a:p>
            <a:r>
              <a:rPr lang="en-CA" b="1" dirty="0" smtClean="0"/>
              <a:t>Statistical analysis allows us to identify the most significant properties of </a:t>
            </a:r>
            <a:r>
              <a:rPr lang="en-US" b="1" i="1" dirty="0" err="1"/>
              <a:t>zi</a:t>
            </a:r>
            <a:r>
              <a:rPr lang="en-US" b="1" dirty="0"/>
              <a:t> </a:t>
            </a:r>
            <a:r>
              <a:rPr lang="zh-CHT" altLang="en-US" b="1" dirty="0" smtClean="0"/>
              <a:t>是</a:t>
            </a:r>
            <a:r>
              <a:rPr lang="en-CA" altLang="zh-CHT" b="1" dirty="0" smtClean="0"/>
              <a:t>  in contemporary use</a:t>
            </a:r>
          </a:p>
          <a:p>
            <a:r>
              <a:rPr lang="en-US" b="1" dirty="0" smtClean="0"/>
              <a:t>The corpus-based analysis suggests the influence of the copula use of </a:t>
            </a:r>
            <a:r>
              <a:rPr lang="en-US" b="1" i="1" dirty="0" err="1"/>
              <a:t>zi</a:t>
            </a:r>
            <a:r>
              <a:rPr lang="en-US" b="1" dirty="0"/>
              <a:t> </a:t>
            </a:r>
            <a:r>
              <a:rPr lang="zh-CHT" altLang="en-US" b="1" dirty="0" smtClean="0"/>
              <a:t>是</a:t>
            </a:r>
            <a:r>
              <a:rPr lang="en-CA" altLang="zh-CHT" b="1" dirty="0" smtClean="0"/>
              <a:t> </a:t>
            </a:r>
          </a:p>
          <a:p>
            <a:endParaRPr lang="en-CA" b="1" dirty="0"/>
          </a:p>
          <a:p>
            <a:pPr marL="0" indent="0" algn="ctr">
              <a:buNone/>
            </a:pPr>
            <a:r>
              <a:rPr lang="en-CA" b="1" dirty="0" smtClean="0"/>
              <a:t>THANK YOU</a:t>
            </a:r>
            <a:endParaRPr lang="en-CA"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5367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shanghainese</a:t>
            </a:r>
            <a:endParaRPr lang="en-US" dirty="0"/>
          </a:p>
        </p:txBody>
      </p:sp>
      <p:sp>
        <p:nvSpPr>
          <p:cNvPr id="3" name="Content Placeholder 2"/>
          <p:cNvSpPr>
            <a:spLocks noGrp="1"/>
          </p:cNvSpPr>
          <p:nvPr>
            <p:ph idx="1"/>
          </p:nvPr>
        </p:nvSpPr>
        <p:spPr>
          <a:xfrm>
            <a:off x="779463" y="1828800"/>
            <a:ext cx="7386637" cy="4470399"/>
          </a:xfrm>
        </p:spPr>
        <p:txBody>
          <a:bodyPr>
            <a:normAutofit/>
          </a:bodyPr>
          <a:lstStyle/>
          <a:p>
            <a:r>
              <a:rPr lang="en-US" sz="2200" b="1" dirty="0" smtClean="0"/>
              <a:t>Shanghainese is </a:t>
            </a:r>
            <a:r>
              <a:rPr lang="en-US" sz="2200" b="1" dirty="0"/>
              <a:t>a dialect of Northern Wu Chinese spoken in the city of Shanghai and surrounding </a:t>
            </a:r>
            <a:r>
              <a:rPr lang="en-US" sz="2200" b="1" dirty="0" smtClean="0"/>
              <a:t>regions.</a:t>
            </a:r>
          </a:p>
          <a:p>
            <a:r>
              <a:rPr lang="en-US" sz="2000" b="1" dirty="0" smtClean="0"/>
              <a:t>the </a:t>
            </a:r>
            <a:r>
              <a:rPr lang="en-US" sz="2000" b="1" dirty="0"/>
              <a:t>written record </a:t>
            </a:r>
            <a:r>
              <a:rPr lang="en-US" sz="2000" b="1" dirty="0" smtClean="0"/>
              <a:t>can </a:t>
            </a:r>
            <a:r>
              <a:rPr lang="en-US" sz="2000" b="1" dirty="0"/>
              <a:t>be traced back to the Northern Song Dynasty (960-1127 A.D.</a:t>
            </a:r>
            <a:r>
              <a:rPr lang="en-US" sz="2000" b="1" dirty="0" smtClean="0"/>
              <a:t>)</a:t>
            </a:r>
            <a:endParaRPr lang="en-US" sz="2200" b="1" dirty="0"/>
          </a:p>
          <a:p>
            <a:r>
              <a:rPr lang="en-US" sz="2200" b="1" dirty="0" smtClean="0"/>
              <a:t>once </a:t>
            </a:r>
            <a:r>
              <a:rPr lang="en-US" sz="2200" b="1" dirty="0"/>
              <a:t>served as the regional lingua franca of the entire Yangtze River Delta </a:t>
            </a:r>
            <a:r>
              <a:rPr lang="en-US" sz="2200" b="1" dirty="0" smtClean="0"/>
              <a:t>region</a:t>
            </a:r>
          </a:p>
          <a:p>
            <a:r>
              <a:rPr lang="en-US" sz="2200" b="1" dirty="0" smtClean="0"/>
              <a:t>contains </a:t>
            </a:r>
            <a:r>
              <a:rPr lang="en-US" sz="2200" b="1" dirty="0"/>
              <a:t>elements drawn from the different parts of the Northern Wu area (southern Jiangsu, northern Zhejiang</a:t>
            </a:r>
            <a:r>
              <a:rPr lang="en-US" sz="2200" b="1" dirty="0" smtClean="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43406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shanghai</a:t>
            </a:r>
            <a:endParaRPr lang="en-US" dirty="0"/>
          </a:p>
        </p:txBody>
      </p:sp>
      <p:pic>
        <p:nvPicPr>
          <p:cNvPr id="6" name="Picture 5"/>
          <p:cNvPicPr>
            <a:picLocks noChangeAspect="1"/>
          </p:cNvPicPr>
          <p:nvPr/>
        </p:nvPicPr>
        <p:blipFill>
          <a:blip r:embed="rId2"/>
          <a:stretch>
            <a:fillRect/>
          </a:stretch>
        </p:blipFill>
        <p:spPr>
          <a:xfrm>
            <a:off x="1331851" y="1396731"/>
            <a:ext cx="6343657" cy="546126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8224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shanghainese</a:t>
            </a:r>
            <a:endParaRPr lang="en-US" dirty="0"/>
          </a:p>
        </p:txBody>
      </p:sp>
      <p:sp>
        <p:nvSpPr>
          <p:cNvPr id="4" name="Content Placeholder 3"/>
          <p:cNvSpPr>
            <a:spLocks noGrp="1"/>
          </p:cNvSpPr>
          <p:nvPr>
            <p:ph idx="1"/>
          </p:nvPr>
        </p:nvSpPr>
        <p:spPr>
          <a:xfrm>
            <a:off x="683892" y="1697611"/>
            <a:ext cx="7512515" cy="4613312"/>
          </a:xfrm>
        </p:spPr>
        <p:txBody>
          <a:bodyPr>
            <a:noAutofit/>
          </a:bodyPr>
          <a:lstStyle/>
          <a:p>
            <a:r>
              <a:rPr lang="en-US" sz="2000" b="1" dirty="0" smtClean="0"/>
              <a:t>We </a:t>
            </a:r>
            <a:r>
              <a:rPr lang="en-US" sz="2000" b="1" dirty="0"/>
              <a:t>estimate the number of Shanghainese speakers in the region to be between 13 and 14 million</a:t>
            </a:r>
            <a:r>
              <a:rPr lang="en-US" sz="2000" dirty="0"/>
              <a:t>.</a:t>
            </a:r>
          </a:p>
          <a:p>
            <a:r>
              <a:rPr lang="en-US" sz="2000" b="1" dirty="0" smtClean="0"/>
              <a:t>A [Shanghai dialect project]: “Some </a:t>
            </a:r>
            <a:r>
              <a:rPr lang="en-US" sz="2000" b="1" dirty="0"/>
              <a:t>50 people, 25 around the age of 30 and the remainder in their 50s, are wanted to contribute their </a:t>
            </a:r>
            <a:r>
              <a:rPr lang="en-US" sz="2000" b="1" dirty="0" smtClean="0"/>
              <a:t>voices. Since </a:t>
            </a:r>
            <a:r>
              <a:rPr lang="en-US" sz="2000" b="1" dirty="0"/>
              <a:t>recruitment has ground to a halt, </a:t>
            </a:r>
            <a:r>
              <a:rPr lang="en-US" sz="2000" b="1" dirty="0" err="1"/>
              <a:t>Qian</a:t>
            </a:r>
            <a:r>
              <a:rPr lang="en-US" sz="2000" b="1" dirty="0"/>
              <a:t> told Shanghai Daily yesterday that they are considering other methods to locate candidates</a:t>
            </a:r>
            <a:r>
              <a:rPr lang="en-US" sz="2000" dirty="0" smtClean="0"/>
              <a:t>.”</a:t>
            </a:r>
          </a:p>
          <a:p>
            <a:r>
              <a:rPr lang="en-US" sz="2000" b="1" dirty="0" smtClean="0"/>
              <a:t>The Shanghai </a:t>
            </a:r>
            <a:r>
              <a:rPr lang="en-US" sz="2000" b="1" dirty="0"/>
              <a:t>Dialect </a:t>
            </a:r>
            <a:r>
              <a:rPr lang="en-US" sz="2000" b="1" dirty="0" smtClean="0"/>
              <a:t>Club</a:t>
            </a:r>
          </a:p>
          <a:p>
            <a:r>
              <a:rPr lang="en-US" sz="2000" b="1" dirty="0" smtClean="0"/>
              <a:t>Shanghainese Spoken Corpus (</a:t>
            </a:r>
            <a:r>
              <a:rPr lang="en-US" sz="2000" b="1" dirty="0" err="1" smtClean="0"/>
              <a:t>Jiali</a:t>
            </a:r>
            <a:r>
              <a:rPr lang="en-US" sz="2000" b="1" dirty="0" smtClean="0"/>
              <a:t> Mao and John Newman</a:t>
            </a:r>
            <a:r>
              <a:rPr lang="en-US" sz="2000" b="1" dirty="0"/>
              <a:t>)</a:t>
            </a:r>
            <a:br>
              <a:rPr lang="en-US" sz="2000" b="1" dirty="0"/>
            </a:br>
            <a:r>
              <a:rPr lang="en-US" sz="2000" b="1" dirty="0"/>
              <a:t>http://</a:t>
            </a:r>
            <a:r>
              <a:rPr lang="en-US" sz="2000" b="1" dirty="0" err="1"/>
              <a:t>www.johnnewm.org</a:t>
            </a:r>
            <a:r>
              <a:rPr lang="en-US" sz="2000" b="1" dirty="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61089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Shanghainese dialect</a:t>
            </a:r>
          </a:p>
          <a:p>
            <a:endParaRPr lang="en-US" sz="3200" b="1" dirty="0"/>
          </a:p>
          <a:p>
            <a:r>
              <a:rPr lang="en-US" sz="3200" b="1" dirty="0" smtClean="0"/>
              <a:t>Corpus-based analysis</a:t>
            </a:r>
          </a:p>
          <a:p>
            <a:endParaRPr lang="en-US" sz="3200" b="1" dirty="0"/>
          </a:p>
          <a:p>
            <a:r>
              <a:rPr lang="en-US" sz="3200" dirty="0" smtClean="0"/>
              <a:t>Motivating </a:t>
            </a:r>
            <a:r>
              <a:rPr lang="en-US" sz="3200" i="1" dirty="0" err="1" smtClean="0"/>
              <a:t>zi</a:t>
            </a:r>
            <a:r>
              <a:rPr lang="en-US" sz="3200" dirty="0" smtClean="0"/>
              <a:t> as a topic-marker</a:t>
            </a:r>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2977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corpus</a:t>
            </a:r>
            <a:endParaRPr lang="en-US" dirty="0"/>
          </a:p>
        </p:txBody>
      </p:sp>
      <p:sp>
        <p:nvSpPr>
          <p:cNvPr id="3" name="Content Placeholder 2"/>
          <p:cNvSpPr>
            <a:spLocks noGrp="1"/>
          </p:cNvSpPr>
          <p:nvPr>
            <p:ph idx="1"/>
          </p:nvPr>
        </p:nvSpPr>
        <p:spPr/>
        <p:txBody>
          <a:bodyPr>
            <a:normAutofit fontScale="92500"/>
          </a:bodyPr>
          <a:lstStyle/>
          <a:p>
            <a:r>
              <a:rPr lang="en-CA" i="1" dirty="0">
                <a:effectLst/>
              </a:rPr>
              <a:t>Monologue</a:t>
            </a:r>
            <a:r>
              <a:rPr lang="en-CA" dirty="0">
                <a:effectLst/>
              </a:rPr>
              <a:t>. </a:t>
            </a:r>
            <a:r>
              <a:rPr lang="en-CA" dirty="0" smtClean="0">
                <a:effectLst/>
              </a:rPr>
              <a:t>Individual speakers </a:t>
            </a:r>
            <a:r>
              <a:rPr lang="en-CA" dirty="0">
                <a:effectLst/>
              </a:rPr>
              <a:t>invited to talk in Shanghainese</a:t>
            </a:r>
            <a:r>
              <a:rPr lang="en-US" dirty="0">
                <a:effectLst/>
              </a:rPr>
              <a:t> </a:t>
            </a:r>
            <a:r>
              <a:rPr lang="en-US" dirty="0" smtClean="0">
                <a:effectLst/>
              </a:rPr>
              <a:t>(</a:t>
            </a:r>
            <a:r>
              <a:rPr lang="en-CA" dirty="0" smtClean="0">
                <a:effectLst/>
              </a:rPr>
              <a:t>47,663</a:t>
            </a:r>
            <a:r>
              <a:rPr lang="en-CA" dirty="0">
                <a:effectLst/>
              </a:rPr>
              <a:t> </a:t>
            </a:r>
            <a:r>
              <a:rPr lang="en-CA" dirty="0" smtClean="0">
                <a:effectLst/>
              </a:rPr>
              <a:t>words)</a:t>
            </a:r>
            <a:r>
              <a:rPr lang="en-US" dirty="0" smtClean="0">
                <a:effectLst/>
              </a:rPr>
              <a:t> </a:t>
            </a:r>
          </a:p>
          <a:p>
            <a:r>
              <a:rPr lang="en-CA" i="1" dirty="0">
                <a:effectLst/>
              </a:rPr>
              <a:t>Interview</a:t>
            </a:r>
            <a:r>
              <a:rPr lang="en-CA" dirty="0">
                <a:effectLst/>
              </a:rPr>
              <a:t>. </a:t>
            </a:r>
            <a:r>
              <a:rPr lang="en-CA" dirty="0" smtClean="0">
                <a:effectLst/>
              </a:rPr>
              <a:t>Interviews conducted </a:t>
            </a:r>
            <a:r>
              <a:rPr lang="en-CA" dirty="0">
                <a:effectLst/>
              </a:rPr>
              <a:t>by </a:t>
            </a:r>
            <a:r>
              <a:rPr lang="en-CA" dirty="0" err="1" smtClean="0">
                <a:effectLst/>
              </a:rPr>
              <a:t>Weifeng</a:t>
            </a:r>
            <a:r>
              <a:rPr lang="en-CA" dirty="0" smtClean="0">
                <a:effectLst/>
              </a:rPr>
              <a:t> Han and </a:t>
            </a:r>
            <a:r>
              <a:rPr lang="en-CA" dirty="0" err="1" smtClean="0">
                <a:effectLst/>
              </a:rPr>
              <a:t>Jiali</a:t>
            </a:r>
            <a:r>
              <a:rPr lang="en-CA" dirty="0" smtClean="0">
                <a:effectLst/>
              </a:rPr>
              <a:t> Mao with </a:t>
            </a:r>
            <a:r>
              <a:rPr lang="en-CA" dirty="0">
                <a:effectLst/>
              </a:rPr>
              <a:t>some prepared general questions</a:t>
            </a:r>
            <a:r>
              <a:rPr lang="en-US" dirty="0">
                <a:effectLst/>
              </a:rPr>
              <a:t> </a:t>
            </a:r>
            <a:r>
              <a:rPr lang="en-US" dirty="0" smtClean="0">
                <a:effectLst/>
              </a:rPr>
              <a:t> (</a:t>
            </a:r>
            <a:r>
              <a:rPr lang="en-CA" dirty="0">
                <a:effectLst/>
              </a:rPr>
              <a:t>31,251</a:t>
            </a:r>
            <a:r>
              <a:rPr lang="en-US" dirty="0">
                <a:effectLst/>
              </a:rPr>
              <a:t> </a:t>
            </a:r>
            <a:r>
              <a:rPr lang="en-US" dirty="0" smtClean="0">
                <a:effectLst/>
              </a:rPr>
              <a:t>words)</a:t>
            </a:r>
          </a:p>
          <a:p>
            <a:r>
              <a:rPr lang="en-CA" i="1" dirty="0">
                <a:effectLst/>
              </a:rPr>
              <a:t>Script</a:t>
            </a:r>
            <a:r>
              <a:rPr lang="en-CA" dirty="0">
                <a:effectLst/>
              </a:rPr>
              <a:t>. </a:t>
            </a:r>
            <a:r>
              <a:rPr lang="en-CA" dirty="0" smtClean="0">
                <a:effectLst/>
              </a:rPr>
              <a:t>Based on movies </a:t>
            </a:r>
            <a:r>
              <a:rPr lang="en-CA" dirty="0">
                <a:effectLst/>
              </a:rPr>
              <a:t>and cartoons which have </a:t>
            </a:r>
            <a:r>
              <a:rPr lang="en-CA" dirty="0" smtClean="0">
                <a:effectLst/>
              </a:rPr>
              <a:t>been dubbed </a:t>
            </a:r>
            <a:r>
              <a:rPr lang="en-CA" dirty="0">
                <a:effectLst/>
              </a:rPr>
              <a:t>into Shanghainese.</a:t>
            </a:r>
            <a:r>
              <a:rPr lang="en-US" dirty="0">
                <a:effectLst/>
              </a:rPr>
              <a:t> </a:t>
            </a:r>
            <a:r>
              <a:rPr lang="en-US" dirty="0" smtClean="0">
                <a:effectLst/>
              </a:rPr>
              <a:t>(</a:t>
            </a:r>
            <a:r>
              <a:rPr lang="en-CA" dirty="0">
                <a:effectLst/>
              </a:rPr>
              <a:t>20,942</a:t>
            </a:r>
            <a:r>
              <a:rPr lang="en-US" dirty="0">
                <a:effectLst/>
              </a:rPr>
              <a:t> </a:t>
            </a:r>
            <a:r>
              <a:rPr lang="en-US" dirty="0" smtClean="0">
                <a:effectLst/>
              </a:rPr>
              <a:t>words)</a:t>
            </a:r>
          </a:p>
          <a:p>
            <a:r>
              <a:rPr lang="en-CA" i="1" dirty="0">
                <a:effectLst/>
              </a:rPr>
              <a:t>Conversation</a:t>
            </a:r>
            <a:r>
              <a:rPr lang="en-CA" dirty="0">
                <a:effectLst/>
              </a:rPr>
              <a:t>. C</a:t>
            </a:r>
            <a:r>
              <a:rPr lang="en-CA" dirty="0" smtClean="0">
                <a:effectLst/>
              </a:rPr>
              <a:t>onversations </a:t>
            </a:r>
            <a:r>
              <a:rPr lang="en-CA" dirty="0">
                <a:effectLst/>
              </a:rPr>
              <a:t>between local Shanghainese speakers in downtown </a:t>
            </a:r>
            <a:r>
              <a:rPr lang="en-CA" dirty="0" smtClean="0">
                <a:effectLst/>
              </a:rPr>
              <a:t>Shanghai</a:t>
            </a:r>
            <a:r>
              <a:rPr lang="en-CA" dirty="0">
                <a:effectLst/>
              </a:rPr>
              <a:t> </a:t>
            </a:r>
            <a:r>
              <a:rPr lang="en-CA" dirty="0" smtClean="0">
                <a:effectLst/>
              </a:rPr>
              <a:t>(28,709 words)</a:t>
            </a:r>
          </a:p>
          <a:p>
            <a:r>
              <a:rPr lang="en-CA" dirty="0" smtClean="0">
                <a:effectLst/>
              </a:rPr>
              <a:t>Total of </a:t>
            </a:r>
            <a:r>
              <a:rPr lang="en-CA" dirty="0">
                <a:effectLst/>
              </a:rPr>
              <a:t>128,565 word </a:t>
            </a:r>
            <a:r>
              <a:rPr lang="en-CA" dirty="0" smtClean="0">
                <a:effectLst/>
              </a:rPr>
              <a:t>tokens</a:t>
            </a:r>
            <a:endParaRPr lang="en-US" dirty="0">
              <a:effectLst/>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3187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topic-comment</a:t>
            </a:r>
            <a:endParaRPr lang="en-US" dirty="0"/>
          </a:p>
        </p:txBody>
      </p:sp>
      <p:pic>
        <p:nvPicPr>
          <p:cNvPr id="13" name="Picture 12"/>
          <p:cNvPicPr>
            <a:picLocks noChangeAspect="1"/>
          </p:cNvPicPr>
          <p:nvPr/>
        </p:nvPicPr>
        <p:blipFill>
          <a:blip r:embed="rId2"/>
          <a:stretch>
            <a:fillRect/>
          </a:stretch>
        </p:blipFill>
        <p:spPr>
          <a:xfrm>
            <a:off x="490662" y="1556629"/>
            <a:ext cx="8095970" cy="3726938"/>
          </a:xfrm>
          <a:prstGeom prst="rect">
            <a:avLst/>
          </a:prstGeom>
        </p:spPr>
      </p:pic>
      <p:sp>
        <p:nvSpPr>
          <p:cNvPr id="2" name="TextBox 1"/>
          <p:cNvSpPr txBox="1"/>
          <p:nvPr/>
        </p:nvSpPr>
        <p:spPr>
          <a:xfrm>
            <a:off x="490662" y="5730905"/>
            <a:ext cx="8399577" cy="923330"/>
          </a:xfrm>
          <a:prstGeom prst="rect">
            <a:avLst/>
          </a:prstGeom>
          <a:noFill/>
        </p:spPr>
        <p:txBody>
          <a:bodyPr wrap="square" rtlCol="0">
            <a:spAutoFit/>
          </a:bodyPr>
          <a:lstStyle/>
          <a:p>
            <a:r>
              <a:rPr lang="en-US" dirty="0"/>
              <a:t>Han, Weifeng. (2010). A </a:t>
            </a:r>
            <a:r>
              <a:rPr lang="en-US" dirty="0" smtClean="0"/>
              <a:t>typological </a:t>
            </a:r>
            <a:r>
              <a:rPr lang="en-US" dirty="0"/>
              <a:t>s</a:t>
            </a:r>
            <a:r>
              <a:rPr lang="en-US" dirty="0" smtClean="0"/>
              <a:t>tudy </a:t>
            </a:r>
            <a:r>
              <a:rPr lang="en-US" dirty="0"/>
              <a:t>of the </a:t>
            </a:r>
            <a:r>
              <a:rPr lang="en-US" dirty="0" smtClean="0"/>
              <a:t>syntactic </a:t>
            </a:r>
            <a:r>
              <a:rPr lang="en-US" dirty="0"/>
              <a:t>p</a:t>
            </a:r>
            <a:r>
              <a:rPr lang="en-US" dirty="0" smtClean="0"/>
              <a:t>roperties </a:t>
            </a:r>
            <a:r>
              <a:rPr lang="en-US" dirty="0"/>
              <a:t>of Topic and Topic Markers. PhD Dissertation, Shanghai International Studies University.</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9243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themeOverride>
</file>

<file path=ppt/theme/themeOverride2.xml><?xml version="1.0" encoding="utf-8"?>
<a:themeOverride xmlns:a="http://schemas.openxmlformats.org/drawingml/2006/main">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themeOverride>
</file>

<file path=docProps/app.xml><?xml version="1.0" encoding="utf-8"?>
<Properties xmlns="http://schemas.openxmlformats.org/officeDocument/2006/extended-properties" xmlns:vt="http://schemas.openxmlformats.org/officeDocument/2006/docPropsVTypes">
  <Template/>
  <TotalTime>977</TotalTime>
  <Words>1655</Words>
  <Application>Microsoft Macintosh PowerPoint</Application>
  <PresentationFormat>On-screen Show (4:3)</PresentationFormat>
  <Paragraphs>170</Paragraphs>
  <Slides>35</Slides>
  <Notes>11</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Precedent</vt:lpstr>
      <vt:lpstr>The topic marker zi (是) in  contemporary Shanghainese dialect</vt:lpstr>
      <vt:lpstr>Slide 2</vt:lpstr>
      <vt:lpstr>Slide 3</vt:lpstr>
      <vt:lpstr>shanghainese</vt:lpstr>
      <vt:lpstr>shanghai</vt:lpstr>
      <vt:lpstr>shanghainese</vt:lpstr>
      <vt:lpstr>Slide 7</vt:lpstr>
      <vt:lpstr>The corpus</vt:lpstr>
      <vt:lpstr>topic-comment</vt:lpstr>
      <vt:lpstr>5 topic markers</vt:lpstr>
      <vt:lpstr>data in spreadsheet</vt:lpstr>
      <vt:lpstr>Factors of interest</vt:lpstr>
      <vt:lpstr>coding example 1</vt:lpstr>
      <vt:lpstr>coding example 2</vt:lpstr>
      <vt:lpstr>coding example 3</vt:lpstr>
      <vt:lpstr>shanghainese dataframe </vt:lpstr>
      <vt:lpstr>pos x topic marker observed</vt:lpstr>
      <vt:lpstr>pos x topic marker residuals</vt:lpstr>
      <vt:lpstr>TM x POS  association plot</vt:lpstr>
      <vt:lpstr>TM x function association plot</vt:lpstr>
      <vt:lpstr>HCFA results TM x POS x function</vt:lpstr>
      <vt:lpstr>findings of the corpus-based analysis</vt:lpstr>
      <vt:lpstr>Slide 23</vt:lpstr>
      <vt:lpstr>zi (是) in history</vt:lpstr>
      <vt:lpstr>zi (是) in history</vt:lpstr>
      <vt:lpstr>copula vs  topic-comment</vt:lpstr>
      <vt:lpstr>zi (是)  the Red Pear blossom</vt:lpstr>
      <vt:lpstr>pause options</vt:lpstr>
      <vt:lpstr>short topic –  long comment</vt:lpstr>
      <vt:lpstr>long topic – short comment</vt:lpstr>
      <vt:lpstr>2 topics – 1 comment</vt:lpstr>
      <vt:lpstr>origin(s) of TM 是</vt:lpstr>
      <vt:lpstr>origin(s) of TM 是</vt:lpstr>
      <vt:lpstr>origin(s) of TM 是</vt:lpstr>
      <vt:lpstr>Slide 35</vt:lpstr>
    </vt:vector>
  </TitlesOfParts>
  <Company>University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topic marker zi (是) in  contemporary Shanghainese dialect</dc:title>
  <dc:creator>John Newman</dc:creator>
  <cp:lastModifiedBy>John Newman</cp:lastModifiedBy>
  <cp:revision>68</cp:revision>
  <dcterms:created xsi:type="dcterms:W3CDTF">2013-01-21T22:22:50Z</dcterms:created>
  <dcterms:modified xsi:type="dcterms:W3CDTF">2013-01-22T01:21:29Z</dcterms:modified>
</cp:coreProperties>
</file>